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3C3_9E9FE1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40F_7C7E3C9F.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77" r:id="rId2"/>
  </p:sldMasterIdLst>
  <p:notesMasterIdLst>
    <p:notesMasterId r:id="rId13"/>
  </p:notesMasterIdLst>
  <p:sldIdLst>
    <p:sldId id="878" r:id="rId3"/>
    <p:sldId id="963" r:id="rId4"/>
    <p:sldId id="1038" r:id="rId5"/>
    <p:sldId id="1039" r:id="rId6"/>
    <p:sldId id="1001" r:id="rId7"/>
    <p:sldId id="1041" r:id="rId8"/>
    <p:sldId id="1042" r:id="rId9"/>
    <p:sldId id="1043" r:id="rId10"/>
    <p:sldId id="1040" r:id="rId11"/>
    <p:sldId id="1003" r:id="rId12"/>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0CF07B-6E39-BA96-E675-62BF1354A8D0}" name="Gomes de Siqueira,Alexandre" initials="GdS" userId="Gomes de Siqueira,Alexandre" providerId="None"/>
  <p188:author id="{A53C7C81-9C56-D4F7-74F3-F289CA3B6308}" name="Chancey, Kristen A." initials="CKA" userId="S::kchancey@ufl.edu::042b7c22-1c43-425b-8067-423f61b353a0" providerId="AD"/>
  <p188:author id="{3CBC8EC4-6475-F544-759E-DEC7E5FA23E3}" name="Martin,Joshua L" initials="ML" userId="S::joshua.martin@ufl.edu::25286dc8-54d3-41a1-9686-62cd670665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022"/>
    <a:srgbClr val="1089B9"/>
    <a:srgbClr val="20675C"/>
    <a:srgbClr val="FFFFFF"/>
    <a:srgbClr val="F155DC"/>
    <a:srgbClr val="0073E6"/>
    <a:srgbClr val="EB0000"/>
    <a:srgbClr val="FF7300"/>
    <a:srgbClr val="00EB4B"/>
    <a:srgbClr val="1AB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0" autoAdjust="0"/>
    <p:restoredTop sz="74035" autoAdjust="0"/>
  </p:normalViewPr>
  <p:slideViewPr>
    <p:cSldViewPr snapToGrid="0" showGuides="1">
      <p:cViewPr varScale="1">
        <p:scale>
          <a:sx n="82" d="100"/>
          <a:sy n="82" d="100"/>
        </p:scale>
        <p:origin x="978" y="90"/>
      </p:cViewPr>
      <p:guideLst/>
    </p:cSldViewPr>
  </p:slideViewPr>
  <p:outlineViewPr>
    <p:cViewPr>
      <p:scale>
        <a:sx n="33" d="100"/>
        <a:sy n="33" d="100"/>
      </p:scale>
      <p:origin x="0" y="-1337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68" d="100"/>
          <a:sy n="168" d="100"/>
        </p:scale>
        <p:origin x="468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comments/modernComment_3C3_9E9FE13.xml><?xml version="1.0" encoding="utf-8"?>
<p188:cmLst xmlns:a="http://schemas.openxmlformats.org/drawingml/2006/main" xmlns:r="http://schemas.openxmlformats.org/officeDocument/2006/relationships" xmlns:p188="http://schemas.microsoft.com/office/powerpoint/2018/8/main">
  <p188:cm id="{2A345B6B-953D-4E16-8E18-6CFCE07EEDDB}" authorId="{3CBC8EC4-6475-F544-759E-DEC7E5FA23E3}" created="2022-09-06T19:00:22.397">
    <pc:sldMkLst xmlns:pc="http://schemas.microsoft.com/office/powerpoint/2013/main/command">
      <pc:docMk/>
      <pc:sldMk cId="166329875" sldId="963"/>
    </pc:sldMkLst>
    <p188:pos x="-374650" y="212725"/>
    <p188:txBody>
      <a:bodyPr/>
      <a:lstStyle/>
      <a:p>
        <a:r>
          <a:rPr lang="en-US"/>
          <a:t>https://www.gettyimages.com/detail/photo/abstract-technological-background-in-vibrant-colors-royalty-free-image/1308328981?adppopup=true</a:t>
        </a:r>
      </a:p>
    </p188:txBody>
  </p188:cm>
</p188:cmLst>
</file>

<file path=ppt/comments/modernComment_40F_7C7E3C9F.xml><?xml version="1.0" encoding="utf-8"?>
<p188:cmLst xmlns:a="http://schemas.openxmlformats.org/drawingml/2006/main" xmlns:r="http://schemas.openxmlformats.org/officeDocument/2006/relationships" xmlns:p188="http://schemas.microsoft.com/office/powerpoint/2018/8/main">
  <p188:cm id="{14229476-1E1D-4F5D-A686-817B53AAE37E}" authorId="{3CBC8EC4-6475-F544-759E-DEC7E5FA23E3}" created="2022-10-05T13:43:42.881">
    <ac:deMkLst xmlns:ac="http://schemas.microsoft.com/office/drawing/2013/main/command">
      <pc:docMk xmlns:pc="http://schemas.microsoft.com/office/powerpoint/2013/main/command"/>
      <pc:sldMk xmlns:pc="http://schemas.microsoft.com/office/powerpoint/2013/main/command" cId="2088647839" sldId="1039"/>
      <ac:picMk id="8" creationId="{D74A6480-B3E0-E7FD-5690-060E658C15DA}"/>
    </ac:deMkLst>
    <p188:txBody>
      <a:bodyPr/>
      <a:lstStyle/>
      <a:p>
        <a:r>
          <a:rPr lang="en-US"/>
          <a:t>https://www.pexels.com/search/schedule/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ON SCREEN</a:t>
            </a:r>
            <a:endParaRPr lang="en-US" dirty="0"/>
          </a:p>
          <a:p>
            <a:pPr marL="0" lvl="0" indent="0" algn="l" rtl="0">
              <a:spcBef>
                <a:spcPts val="0"/>
              </a:spcBef>
              <a:spcAft>
                <a:spcPts val="0"/>
              </a:spcAft>
              <a:buNone/>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Welcome back! </a:t>
            </a:r>
            <a:r>
              <a:rPr lang="en-US" dirty="0"/>
              <a:t>In this video, we will talk about the OS Scheduler, process states, and signals. Let’s get started!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a:t>
            </a:fld>
            <a:endParaRPr lang="en-US"/>
          </a:p>
        </p:txBody>
      </p:sp>
    </p:spTree>
    <p:extLst>
      <p:ext uri="{BB962C8B-B14F-4D97-AF65-F5344CB8AC3E}">
        <p14:creationId xmlns:p14="http://schemas.microsoft.com/office/powerpoint/2010/main" val="407091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b="1" dirty="0">
              <a:latin typeface="Calibri"/>
              <a:cs typeface="Calibri"/>
              <a:sym typeface="Calibri"/>
            </a:endParaRPr>
          </a:p>
          <a:p>
            <a:pPr marL="0" lvl="0" indent="0" algn="l" rtl="0">
              <a:spcBef>
                <a:spcPts val="0"/>
              </a:spcBef>
              <a:spcAft>
                <a:spcPts val="0"/>
              </a:spcAft>
              <a:buNone/>
            </a:pPr>
            <a:r>
              <a:rPr lang="en-US" dirty="0"/>
              <a:t>So, what is the scheduler?  </a:t>
            </a:r>
            <a:r>
              <a:rPr lang="en-US" b="1"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have mentioned that the OS implements pseudoparalellism, in which each process runs for a small fraction of time, or a quantum of time, and is replaced by a new process to be executed. </a:t>
            </a:r>
          </a:p>
          <a:p>
            <a:pPr marL="0" lvl="0" indent="0" algn="l" rtl="0">
              <a:spcBef>
                <a:spcPts val="0"/>
              </a:spcBef>
              <a:spcAft>
                <a:spcPts val="0"/>
              </a:spcAft>
              <a:buNone/>
            </a:pPr>
            <a:r>
              <a:rPr lang="en-US" dirty="0"/>
              <a:t>The scheduler is the part of the OS that handles process scheduling. It is a complex piece of the OS and involves several different algorithms.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I mentioned, one of the Scheduler’s job is to choose which process to run in the next quantum of time. </a:t>
            </a:r>
            <a:r>
              <a:rPr lang="en-US" b="1" dirty="0"/>
              <a:t>[CLICK]</a:t>
            </a:r>
          </a:p>
          <a:p>
            <a:pPr marL="0" lvl="0" indent="0" algn="l" rtl="0">
              <a:spcBef>
                <a:spcPts val="0"/>
              </a:spcBef>
              <a:spcAft>
                <a:spcPts val="0"/>
              </a:spcAft>
              <a:buNone/>
            </a:pPr>
            <a:endParaRPr lang="en-US" b="1"/>
          </a:p>
          <a:p>
            <a:pPr marL="0" lvl="0" indent="0" algn="l" rtl="0">
              <a:spcBef>
                <a:spcPts val="0"/>
              </a:spcBef>
              <a:spcAft>
                <a:spcPts val="0"/>
              </a:spcAft>
              <a:buNone/>
            </a:pPr>
            <a:r>
              <a:rPr lang="en-US"/>
              <a:t>The </a:t>
            </a:r>
            <a:r>
              <a:rPr lang="en-US" dirty="0"/>
              <a:t>Scheduler must also be ready to respond after interrupts occur. </a:t>
            </a:r>
          </a:p>
          <a:p>
            <a:pPr marL="0" lvl="0" indent="0" algn="l" rtl="0">
              <a:spcBef>
                <a:spcPts val="0"/>
              </a:spcBef>
              <a:spcAft>
                <a:spcPts val="0"/>
              </a:spcAft>
              <a:buNone/>
            </a:pPr>
            <a:r>
              <a:rPr lang="en-US" dirty="0"/>
              <a:t>An interrupt causes a running process to be preempted (removed from the CPU). Once the interrupted has been treated, the scheduler must choose another process to run.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Scheduler also balances the needs of all processes. It must make sure, for example, that all processes get a turn to be executed, and no process is left behind.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a scheduling algorithm allows a process to “never” run, we say that that process is “starving”, or that there is “starvation”.</a:t>
            </a: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349779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b="1" dirty="0">
              <a:latin typeface="Calibri"/>
              <a:cs typeface="Calibri"/>
              <a:sym typeface="Calibri"/>
            </a:endParaRPr>
          </a:p>
          <a:p>
            <a:pPr marL="0" lvl="0" indent="0" algn="l" rtl="0">
              <a:spcBef>
                <a:spcPts val="0"/>
              </a:spcBef>
              <a:spcAft>
                <a:spcPts val="0"/>
              </a:spcAft>
              <a:buNone/>
            </a:pPr>
            <a:r>
              <a:rPr lang="en-US" dirty="0"/>
              <a:t>Now, an interesting question: Who Schedules the scheduler?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run the scheduler, the OS enters kernel mode.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When the scheduler runs, the old process is removed from the CPU, and stored in memory.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Then, a new process is loaded into the CPU registers.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Once the new process is loaded, the OS switches back to User mode, and the process runs.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something else happens. </a:t>
            </a:r>
            <a:r>
              <a:rPr lang="en-US" b="1"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Before allowing the new process to run, the scheduler sets an alarm using one of the several timers managed by the OS. That alarm is set to go off once precisely a Quantum of time has passed.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When the new process is running and the alarm goes off, the OS interrupts the running process, and the Scheduler is executed.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The cycle, then, repeats itself, and a new process is selected by the scheduler.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this is how the scheduler is scheduled! </a:t>
            </a: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309799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b="0" dirty="0"/>
              <a:t>Before we continue analyzing the scheduler, let’s look at process states. The scheduler will schedule only processes that are ready to run. So, states are important!</a:t>
            </a:r>
          </a:p>
          <a:p>
            <a:r>
              <a:rPr lang="en-US" b="0" dirty="0"/>
              <a:t>Processes can assume several states: </a:t>
            </a:r>
            <a:r>
              <a:rPr lang="en-US" b="1" dirty="0"/>
              <a:t>[CLICK]</a:t>
            </a:r>
          </a:p>
          <a:p>
            <a:endParaRPr lang="en-US" b="0" dirty="0"/>
          </a:p>
          <a:p>
            <a:r>
              <a:rPr lang="en-US" b="0" dirty="0"/>
              <a:t>Running: loaded into the CPU, executing instructions;</a:t>
            </a:r>
          </a:p>
          <a:p>
            <a:endParaRPr lang="en-US" b="0" dirty="0"/>
          </a:p>
          <a:p>
            <a:r>
              <a:rPr lang="en-US" b="0" dirty="0"/>
              <a:t>Ready: they are runnable – loaded in main memory, but not currently executing in the CPU. The scheduler picks one of the Ready processes to run next. </a:t>
            </a:r>
          </a:p>
          <a:p>
            <a:endParaRPr lang="en-US" b="0" dirty="0"/>
          </a:p>
          <a:p>
            <a:r>
              <a:rPr lang="en-US" b="0" dirty="0"/>
              <a:t>Blocked: A blocked process is not scheduled to run. The process may be waiting on an external event – an I/O operating to finish, for example. </a:t>
            </a:r>
            <a:r>
              <a:rPr lang="en-US" b="1" dirty="0"/>
              <a:t>[CLICK]</a:t>
            </a:r>
            <a:endParaRPr lang="en-US" b="0" dirty="0"/>
          </a:p>
          <a:p>
            <a:endParaRPr lang="en-US" b="0" dirty="0"/>
          </a:p>
          <a:p>
            <a:r>
              <a:rPr lang="en-US" b="0" dirty="0"/>
              <a:t>Processes can also be Swapped Out &amp; Blocked and Swapped Out &amp; Ready. </a:t>
            </a:r>
          </a:p>
          <a:p>
            <a:endParaRPr lang="en-US" b="0" dirty="0"/>
          </a:p>
          <a:p>
            <a:r>
              <a:rPr lang="en-US" b="0" dirty="0"/>
              <a:t>“Swapped out” means that they are not in main memory. They have been saved in fixed storage, such as the hard drive. </a:t>
            </a:r>
          </a:p>
          <a:p>
            <a:endParaRPr lang="en-US" b="0" dirty="0"/>
          </a:p>
          <a:p>
            <a:r>
              <a:rPr lang="en-US" b="0" dirty="0"/>
              <a:t>They enter this “Swapped out” states when there isn’t enough main memory to store all the processes needed. </a:t>
            </a:r>
            <a:r>
              <a:rPr lang="en-US" b="1" dirty="0"/>
              <a:t>[CLICK]</a:t>
            </a:r>
            <a:endParaRPr lang="en-US" b="0" dirty="0"/>
          </a:p>
          <a:p>
            <a:endParaRPr lang="en-US" b="0" dirty="0"/>
          </a:p>
          <a:p>
            <a:r>
              <a:rPr lang="en-US" b="0" dirty="0"/>
              <a:t>Processes can also assume the Initializing state, a state in which they are preparing to run, and an Exiting state, when they are shutting down and cleaning up after execution.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a:t>
            </a:fld>
            <a:endParaRPr lang="en-US"/>
          </a:p>
        </p:txBody>
      </p:sp>
    </p:spTree>
    <p:extLst>
      <p:ext uri="{BB962C8B-B14F-4D97-AF65-F5344CB8AC3E}">
        <p14:creationId xmlns:p14="http://schemas.microsoft.com/office/powerpoint/2010/main" val="2331388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b="0" dirty="0"/>
              <a:t>The picture shows a representation of the possible states of a process.</a:t>
            </a:r>
          </a:p>
          <a:p>
            <a:endParaRPr lang="en-US" b="0" dirty="0"/>
          </a:p>
          <a:p>
            <a:r>
              <a:rPr lang="en-US" b="0" dirty="0"/>
              <a:t>Note that a process can go from Initializing to Ready. </a:t>
            </a:r>
          </a:p>
          <a:p>
            <a:endParaRPr lang="en-US" b="0" dirty="0"/>
          </a:p>
          <a:p>
            <a:r>
              <a:rPr lang="en-US" b="0" dirty="0"/>
              <a:t>A ready process that is scheduled to run by the scheduler changes its state to Running. </a:t>
            </a:r>
          </a:p>
          <a:p>
            <a:endParaRPr lang="en-US" b="0" dirty="0"/>
          </a:p>
          <a:p>
            <a:r>
              <a:rPr lang="en-US" b="0" dirty="0"/>
              <a:t>A Running process can go back to being ready (for example if it ran for a quantum of time, but still needs to run more…); a process can exit (if it has finished its tasks), or can enter a blocked state (for example by requesting an I/O operation).</a:t>
            </a:r>
          </a:p>
          <a:p>
            <a:endParaRPr lang="en-US" b="0" dirty="0"/>
          </a:p>
          <a:p>
            <a:r>
              <a:rPr lang="en-US" b="0" dirty="0"/>
              <a:t>A ready or blocked process can be moved to storage, and enter a “Swapped-out and Ready” or “Swapped-out and Blocked state”. </a:t>
            </a:r>
          </a:p>
          <a:p>
            <a:endParaRPr lang="en-US" b="0" dirty="0"/>
          </a:p>
          <a:p>
            <a:r>
              <a:rPr lang="en-US" b="0" dirty="0"/>
              <a:t>In these states, they cannot be executed. They must first be loaded back into memory, to Ready or Blocked states.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3981485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Every time the scheduler switches between two processes, we say that there is a “context switch.”</a:t>
            </a:r>
          </a:p>
          <a:p>
            <a:pPr algn="l">
              <a:lnSpc>
                <a:spcPts val="2457"/>
              </a:lnSpc>
              <a:spcAft>
                <a:spcPts val="600"/>
              </a:spcAft>
              <a:buNone/>
            </a:pPr>
            <a:r>
              <a:rPr lang="en-US" sz="1200" b="0" kern="1200" dirty="0">
                <a:solidFill>
                  <a:schemeClr val="tx1"/>
                </a:solidFill>
                <a:latin typeface="+mn-lt"/>
                <a:ea typeface="+mn-ea"/>
                <a:cs typeface="+mn-cs"/>
              </a:rPr>
              <a:t>This means that the context of the CPU (in other words, the content of its registers) are replaced with new information, and a new process can be executed.</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Although very small, context switches take time. Some cycles of the CPU are spent managing context switches, instead of executing the “real” work of processes. </a:t>
            </a:r>
            <a:r>
              <a:rPr lang="en-US" sz="1200" b="1" kern="1200" dirty="0">
                <a:solidFill>
                  <a:schemeClr val="tx1"/>
                </a:solidFill>
                <a:latin typeface="+mn-lt"/>
                <a:ea typeface="+mn-ea"/>
                <a:cs typeface="+mn-cs"/>
              </a:rPr>
              <a:t>[CLICK]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Context switches can occur for several reasons: </a:t>
            </a:r>
            <a:r>
              <a:rPr lang="en-US" sz="1200" b="1" kern="1200" dirty="0">
                <a:solidFill>
                  <a:schemeClr val="tx1"/>
                </a:solidFill>
                <a:latin typeface="+mn-lt"/>
                <a:ea typeface="+mn-ea"/>
                <a:cs typeface="+mn-cs"/>
              </a:rPr>
              <a:t>[CLICK]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When a process asks for an I/O operation it is blocked until that operation is carried out by the OS. When it blocks, a new process must run in its place, and a context switch happens. </a:t>
            </a:r>
            <a:r>
              <a:rPr lang="en-US" sz="1200" b="1" kern="1200" dirty="0">
                <a:solidFill>
                  <a:schemeClr val="tx1"/>
                </a:solidFill>
                <a:latin typeface="+mn-lt"/>
                <a:ea typeface="+mn-ea"/>
                <a:cs typeface="+mn-cs"/>
              </a:rPr>
              <a:t>[CLICK]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A process may reach a point where it doesn’t want to run. Think about a wait or sleep operation. In the middle of its allocated quantum, it may reach a wait or sleep instruction. The process, in this case is telling the OS that it does not want to run anymore, at least for some time. It is yielding the CPU. A new process must run in its place, and a context switch happens. </a:t>
            </a:r>
            <a:r>
              <a:rPr lang="en-US" sz="1200" b="1" kern="1200" dirty="0">
                <a:solidFill>
                  <a:schemeClr val="tx1"/>
                </a:solidFill>
                <a:latin typeface="+mn-lt"/>
                <a:ea typeface="+mn-ea"/>
                <a:cs typeface="+mn-cs"/>
              </a:rPr>
              <a:t>[CLICK]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Context switches also occur due to </a:t>
            </a:r>
            <a:r>
              <a:rPr lang="en-US" sz="1200" b="0" kern="1200" dirty="0" err="1">
                <a:solidFill>
                  <a:schemeClr val="tx1"/>
                </a:solidFill>
                <a:latin typeface="+mn-lt"/>
                <a:ea typeface="+mn-ea"/>
                <a:cs typeface="+mn-cs"/>
              </a:rPr>
              <a:t>pseudoparallelism</a:t>
            </a:r>
            <a:r>
              <a:rPr lang="en-US" sz="1200" b="0" kern="1200" dirty="0">
                <a:solidFill>
                  <a:schemeClr val="tx1"/>
                </a:solidFill>
                <a:latin typeface="+mn-lt"/>
                <a:ea typeface="+mn-ea"/>
                <a:cs typeface="+mn-cs"/>
              </a:rPr>
              <a:t>. </a:t>
            </a:r>
          </a:p>
          <a:p>
            <a:pPr algn="l">
              <a:lnSpc>
                <a:spcPts val="2457"/>
              </a:lnSpc>
              <a:spcAft>
                <a:spcPts val="600"/>
              </a:spcAft>
              <a:buNone/>
            </a:pPr>
            <a:r>
              <a:rPr lang="en-US" sz="1200" b="0" kern="1200" dirty="0" err="1">
                <a:solidFill>
                  <a:schemeClr val="tx1"/>
                </a:solidFill>
                <a:latin typeface="+mn-lt"/>
                <a:ea typeface="+mn-ea"/>
                <a:cs typeface="+mn-cs"/>
              </a:rPr>
              <a:t>Pseudoparallelism</a:t>
            </a:r>
            <a:r>
              <a:rPr lang="en-US" sz="1200" b="0" kern="1200" dirty="0">
                <a:solidFill>
                  <a:schemeClr val="tx1"/>
                </a:solidFill>
                <a:latin typeface="+mn-lt"/>
                <a:ea typeface="+mn-ea"/>
                <a:cs typeface="+mn-cs"/>
              </a:rPr>
              <a:t> requires multiple processes to share the CPU. Each process can run at most for a quantum of time each turn. Once the quantum of execution of a process has passed, the scheduler must be called to select which process to run next, and a context switch happens. </a:t>
            </a:r>
            <a:r>
              <a:rPr lang="en-US" sz="1200" b="1" kern="1200" dirty="0">
                <a:solidFill>
                  <a:schemeClr val="tx1"/>
                </a:solidFill>
                <a:latin typeface="+mn-lt"/>
                <a:ea typeface="+mn-ea"/>
                <a:cs typeface="+mn-cs"/>
              </a:rPr>
              <a:t>[CLICK]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Asynchronous events may also cause context switches, such as hardware interrupts, Signals, and Exceptions.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When a context switch happens, the scheduler must: Store register values in main memory, keep track of allocated memory addresses, and update the process state in the PCB. </a:t>
            </a:r>
          </a:p>
          <a:p>
            <a:pPr algn="l">
              <a:lnSpc>
                <a:spcPts val="2457"/>
              </a:lnSpc>
              <a:spcAft>
                <a:spcPts val="600"/>
              </a:spcAft>
              <a:buNone/>
            </a:pPr>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372594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lvl="0" indent="0" algn="l" rtl="0">
              <a:spcBef>
                <a:spcPts val="0"/>
              </a:spcBef>
              <a:spcAft>
                <a:spcPts val="0"/>
              </a:spcAft>
              <a:buNone/>
            </a:pPr>
            <a:endParaRPr lang="en-US" b="1" dirty="0">
              <a:latin typeface="Calibri"/>
              <a:cs typeface="Calibri"/>
              <a:sym typeface="Calibri"/>
            </a:endParaRPr>
          </a:p>
          <a:p>
            <a:pPr marL="0" lvl="0" indent="0" algn="l" rtl="0">
              <a:spcBef>
                <a:spcPts val="0"/>
              </a:spcBef>
              <a:spcAft>
                <a:spcPts val="0"/>
              </a:spcAft>
              <a:buNone/>
            </a:pPr>
            <a:r>
              <a:rPr lang="en-US" dirty="0"/>
              <a:t>We mentioned the Signals can cause context switches. So, let’s look closer at Signals.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Signals are generated by system calls and are used so that messages can be passed to a process.</a:t>
            </a:r>
          </a:p>
          <a:p>
            <a:pPr marL="0" lvl="0" indent="0" algn="l" rtl="0">
              <a:spcBef>
                <a:spcPts val="0"/>
              </a:spcBef>
              <a:spcAft>
                <a:spcPts val="0"/>
              </a:spcAft>
              <a:buNone/>
            </a:pPr>
            <a:r>
              <a:rPr lang="en-US" dirty="0"/>
              <a:t>The Kernel or other processes can issue signals. For example, Process1 signals Process2 to it must terminate.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system call “flags” the receiving process in the PCB, indicating that it has received a signal. </a:t>
            </a:r>
            <a:r>
              <a:rPr lang="en-US" b="1"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the process is scheduled to execute, before running, the signal is treated.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the process has registered a handler to treat the signal in the PCB, the signal is stored and a handler is queued to execute. </a:t>
            </a:r>
            <a:r>
              <a:rPr lang="en-US" b="1"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there is no registered handler in the PCB, the target process is terminated. </a:t>
            </a:r>
            <a:r>
              <a:rPr lang="en-US" b="1" dirty="0"/>
              <a:t>[CLICK]</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a handler is executed or termination completes: normal execution of the process continues, or a new process is scheduled. Important to note, however, that not all signals can be treated. </a:t>
            </a:r>
            <a:r>
              <a:rPr lang="en-US" b="1"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Put simply, if a process receives a signal and a handler is registered to catch and treat the signal, the handler is executed. Otherwise, the process is Terminated!!</a:t>
            </a:r>
          </a:p>
          <a:p>
            <a:pPr marL="0" lvl="0" indent="0" algn="l" rtl="0">
              <a:spcBef>
                <a:spcPts val="0"/>
              </a:spcBef>
              <a:spcAft>
                <a:spcPts val="0"/>
              </a:spcAft>
              <a:buNone/>
            </a:pPr>
            <a:endParaRPr lang="en-US" b="0" dirty="0">
              <a:latin typeface="Calibri"/>
              <a:ea typeface="Calibri"/>
              <a:cs typeface="Calibri"/>
              <a:sym typeface="Calibri"/>
            </a:endParaRPr>
          </a:p>
          <a:p>
            <a:pPr marL="0" lvl="0" indent="0" algn="l" rtl="0">
              <a:spcBef>
                <a:spcPts val="600"/>
              </a:spcBef>
              <a:spcAft>
                <a:spcPts val="0"/>
              </a:spcAft>
              <a:buNone/>
            </a:pPr>
            <a:r>
              <a:rPr lang="en-US" b="1" dirty="0">
                <a:latin typeface="Calibri"/>
                <a:ea typeface="Calibri"/>
                <a:cs typeface="Calibri"/>
                <a:sym typeface="Calibri"/>
              </a:rPr>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3735711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b="0" dirty="0"/>
              <a:t>Here are some examples of signals:</a:t>
            </a:r>
          </a:p>
          <a:p>
            <a:endParaRPr lang="en-US" b="0" dirty="0"/>
          </a:p>
          <a:p>
            <a:r>
              <a:rPr lang="en-US" b="0" dirty="0"/>
              <a:t>If a process tries to allocate a memory area that is not allowed by the OS, </a:t>
            </a:r>
            <a:r>
              <a:rPr lang="en-US" b="1" dirty="0"/>
              <a:t>[CLICK]</a:t>
            </a:r>
          </a:p>
          <a:p>
            <a:endParaRPr lang="en-US" b="1" dirty="0"/>
          </a:p>
          <a:p>
            <a:r>
              <a:rPr lang="en-US" b="0" dirty="0"/>
              <a:t>the Kernel may issue a Segmentation Fault. The process may catch the signal, or it will be terminated. </a:t>
            </a:r>
            <a:r>
              <a:rPr lang="en-US" b="1" dirty="0"/>
              <a:t>[CLICK]</a:t>
            </a:r>
            <a:endParaRPr lang="en-US" b="0" dirty="0"/>
          </a:p>
          <a:p>
            <a:endParaRPr lang="en-US" b="0" dirty="0"/>
          </a:p>
          <a:p>
            <a:r>
              <a:rPr lang="en-US" b="0" dirty="0"/>
              <a:t>Some signals cannot be treated. </a:t>
            </a:r>
            <a:r>
              <a:rPr lang="en-US" b="1" dirty="0"/>
              <a:t>[CLICK]</a:t>
            </a:r>
          </a:p>
          <a:p>
            <a:endParaRPr lang="en-US" b="1" dirty="0"/>
          </a:p>
          <a:p>
            <a:r>
              <a:rPr lang="en-US" b="0" dirty="0"/>
              <a:t>The </a:t>
            </a:r>
            <a:r>
              <a:rPr lang="en-US" b="0" dirty="0" err="1"/>
              <a:t>Sigkill</a:t>
            </a:r>
            <a:r>
              <a:rPr lang="en-US" b="0" dirty="0"/>
              <a:t> signal is one example. </a:t>
            </a:r>
          </a:p>
          <a:p>
            <a:endParaRPr lang="en-US" b="0" dirty="0"/>
          </a:p>
          <a:p>
            <a:r>
              <a:rPr lang="en-US" b="0" dirty="0"/>
              <a:t>This means that, if a process receives this signal, it will be terminated.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40106481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09600" y="1717978"/>
            <a:ext cx="10872989" cy="849463"/>
          </a:xfrm>
        </p:spPr>
        <p:txBody>
          <a:bodyPr wrap="square" tIns="91440" bIns="91440" anchor="b" anchorCtr="0">
            <a:spAutoFit/>
          </a:bodyPr>
          <a:lstStyle>
            <a:lvl1pPr>
              <a:defRPr sz="4800" b="1">
                <a:solidFill>
                  <a:schemeClr val="bg1"/>
                </a:solidFill>
              </a:defRPr>
            </a:lvl1pPr>
          </a:lstStyle>
          <a:p>
            <a:r>
              <a:rPr lang="en-US" dirty="0"/>
              <a:t>Title Slide With Subheading</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09601" y="2757397"/>
            <a:ext cx="5166360" cy="424732"/>
          </a:xfrm>
        </p:spPr>
        <p:txBody>
          <a:bodyPr wrap="square">
            <a:spAutoFit/>
          </a:bodyPr>
          <a:lstStyle>
            <a:lvl1pPr marL="0" indent="0">
              <a:buNone/>
              <a:defRPr sz="2400" b="0">
                <a:solidFill>
                  <a:schemeClr val="tx1"/>
                </a:solidFill>
              </a:defRPr>
            </a:lvl1pPr>
          </a:lstStyle>
          <a:p>
            <a:pPr lvl="0"/>
            <a:endParaRPr lang="en-US" dirty="0"/>
          </a:p>
        </p:txBody>
      </p:sp>
    </p:spTree>
    <p:extLst>
      <p:ext uri="{BB962C8B-B14F-4D97-AF65-F5344CB8AC3E}">
        <p14:creationId xmlns:p14="http://schemas.microsoft.com/office/powerpoint/2010/main" val="18837053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Main Content 2 Columns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Blank With Subheading</a:t>
            </a:r>
          </a:p>
        </p:txBody>
      </p:sp>
    </p:spTree>
    <p:extLst>
      <p:ext uri="{BB962C8B-B14F-4D97-AF65-F5344CB8AC3E}">
        <p14:creationId xmlns:p14="http://schemas.microsoft.com/office/powerpoint/2010/main" val="944358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000"/>
            <a:ext cx="4876800" cy="2527301"/>
          </a:xfrm>
        </p:spPr>
        <p:txBody>
          <a:bodyPr bIns="45720" anchor="b" anchorCtr="0">
            <a:noAutofit/>
          </a:bodyPr>
          <a:lstStyle>
            <a:lvl1pPr>
              <a:defRPr sz="4400"/>
            </a:lvl1pPr>
          </a:lstStyle>
          <a:p>
            <a:r>
              <a:rPr lang="en-US" dirty="0"/>
              <a:t>Text and Image</a:t>
            </a:r>
          </a:p>
        </p:txBody>
      </p:sp>
      <p:sp>
        <p:nvSpPr>
          <p:cNvPr id="3" name="Text Placeholder 2">
            <a:extLst>
              <a:ext uri="{FF2B5EF4-FFF2-40B4-BE49-F238E27FC236}">
                <a16:creationId xmlns:a16="http://schemas.microsoft.com/office/drawing/2014/main" id="{FD0048E3-8866-C835-96B7-D7AE8CCE5B55}"/>
              </a:ext>
            </a:extLst>
          </p:cNvPr>
          <p:cNvSpPr>
            <a:spLocks noGrp="1"/>
          </p:cNvSpPr>
          <p:nvPr>
            <p:ph idx="1"/>
          </p:nvPr>
        </p:nvSpPr>
        <p:spPr>
          <a:xfrm>
            <a:off x="609600" y="3429000"/>
            <a:ext cx="4876800" cy="2895600"/>
          </a:xfrm>
          <a:prstGeom prst="rect">
            <a:avLst/>
          </a:prstGeom>
        </p:spPr>
        <p:txBody>
          <a:bodyPr vert="horz" wrap="square" lIns="91440" tIns="45720" rIns="91440" bIns="45720" rtlCol="0">
            <a:noAutofit/>
          </a:bodyPr>
          <a:lstStyle>
            <a:lvl1pPr>
              <a:defRPr sz="2800" b="0">
                <a:solidFill>
                  <a:schemeClr val="tx1"/>
                </a:solidFill>
              </a:defRPr>
            </a:lvl1pPr>
          </a:lstStyle>
          <a:p>
            <a:pPr lvl="0"/>
            <a:r>
              <a:rPr lang="en-US" dirty="0"/>
              <a:t>Click to edit Master text styles</a:t>
            </a:r>
          </a:p>
        </p:txBody>
      </p:sp>
      <p:sp>
        <p:nvSpPr>
          <p:cNvPr id="6" name="Picture Placeholder 5">
            <a:extLst>
              <a:ext uri="{FF2B5EF4-FFF2-40B4-BE49-F238E27FC236}">
                <a16:creationId xmlns:a16="http://schemas.microsoft.com/office/drawing/2014/main" id="{11148536-114F-96F0-C1A4-F8D92DB48FB9}"/>
              </a:ext>
            </a:extLst>
          </p:cNvPr>
          <p:cNvSpPr>
            <a:spLocks noGrp="1"/>
          </p:cNvSpPr>
          <p:nvPr>
            <p:ph type="pic" sz="quarter" idx="10"/>
          </p:nvPr>
        </p:nvSpPr>
        <p:spPr>
          <a:xfrm>
            <a:off x="6096000" y="0"/>
            <a:ext cx="6096000" cy="6858000"/>
          </a:xfrm>
        </p:spPr>
        <p:txBody>
          <a:bodyPr/>
          <a:lstStyle/>
          <a:p>
            <a:endParaRPr lang="en-US"/>
          </a:p>
        </p:txBody>
      </p:sp>
      <p:cxnSp>
        <p:nvCxnSpPr>
          <p:cNvPr id="4" name="Straight Connector 3">
            <a:extLst>
              <a:ext uri="{FF2B5EF4-FFF2-40B4-BE49-F238E27FC236}">
                <a16:creationId xmlns:a16="http://schemas.microsoft.com/office/drawing/2014/main" id="{40B6B518-A226-FEC6-4D21-EA3548E8CFFB}"/>
              </a:ext>
            </a:extLst>
          </p:cNvPr>
          <p:cNvCxnSpPr>
            <a:cxnSpLocks/>
          </p:cNvCxnSpPr>
          <p:nvPr userDrawn="1"/>
        </p:nvCxnSpPr>
        <p:spPr>
          <a:xfrm>
            <a:off x="760208" y="3253119"/>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04857"/>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eft Image Righ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0"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1" y="555162"/>
            <a:ext cx="4876800" cy="1671227"/>
          </a:xfrm>
        </p:spPr>
        <p:txBody>
          <a:bodyPr bIns="45720"/>
          <a:lstStyle>
            <a:lvl1pPr>
              <a:defRPr>
                <a:solidFill>
                  <a:schemeClr val="bg1"/>
                </a:solidFill>
              </a:defRPr>
            </a:lvl1pPr>
          </a:lstStyle>
          <a:p>
            <a:r>
              <a:rPr lang="en-US" dirty="0"/>
              <a:t>Content Left Image Right With Subheading</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08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7" name="Text Placeholder 9">
            <a:extLst>
              <a:ext uri="{FF2B5EF4-FFF2-40B4-BE49-F238E27FC236}">
                <a16:creationId xmlns:a16="http://schemas.microsoft.com/office/drawing/2014/main" id="{92164D4F-AFBB-F062-2A77-DB2BE3F62E59}"/>
              </a:ext>
            </a:extLst>
          </p:cNvPr>
          <p:cNvSpPr>
            <a:spLocks noGrp="1"/>
          </p:cNvSpPr>
          <p:nvPr>
            <p:ph type="body" sz="quarter" idx="15"/>
          </p:nvPr>
        </p:nvSpPr>
        <p:spPr>
          <a:xfrm>
            <a:off x="608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69406066"/>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Image Righ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1" y="0"/>
            <a:ext cx="6096000" cy="6858000"/>
          </a:xfrm>
        </p:spPr>
        <p:txBody>
          <a:bodyPr/>
          <a:lstStyle/>
          <a:p>
            <a:endParaRPr lang="en-US"/>
          </a:p>
        </p:txBody>
      </p:sp>
      <p:sp>
        <p:nvSpPr>
          <p:cNvPr id="4" name="Text Placeholder 9">
            <a:extLst>
              <a:ext uri="{FF2B5EF4-FFF2-40B4-BE49-F238E27FC236}">
                <a16:creationId xmlns:a16="http://schemas.microsoft.com/office/drawing/2014/main" id="{891FB2F9-96FE-0E99-4768-35313CF2A7CD}"/>
              </a:ext>
            </a:extLst>
          </p:cNvPr>
          <p:cNvSpPr>
            <a:spLocks noGrp="1"/>
          </p:cNvSpPr>
          <p:nvPr>
            <p:ph type="body" sz="quarter" idx="15"/>
          </p:nvPr>
        </p:nvSpPr>
        <p:spPr>
          <a:xfrm>
            <a:off x="608012" y="1946965"/>
            <a:ext cx="4877995" cy="400110"/>
          </a:xfrm>
        </p:spPr>
        <p:txBody>
          <a:bodyPr wrap="square">
            <a:spAutoFit/>
          </a:bodyPr>
          <a:lstStyle>
            <a:lvl1pPr>
              <a:lnSpc>
                <a:spcPct val="100000"/>
              </a:lnSpc>
              <a:defRPr/>
            </a:lvl1pPr>
          </a:lstStyle>
          <a:p>
            <a:pPr lvl="0"/>
            <a:r>
              <a:rPr lang="en-US" dirty="0"/>
              <a:t>Click to edit Master text styles</a:t>
            </a:r>
          </a:p>
        </p:txBody>
      </p:sp>
      <p:sp>
        <p:nvSpPr>
          <p:cNvPr id="7" name="Title 6">
            <a:extLst>
              <a:ext uri="{FF2B5EF4-FFF2-40B4-BE49-F238E27FC236}">
                <a16:creationId xmlns:a16="http://schemas.microsoft.com/office/drawing/2014/main" id="{0BBE9BC4-7152-E9EF-0EEE-FF02CFDDE18F}"/>
              </a:ext>
            </a:extLst>
          </p:cNvPr>
          <p:cNvSpPr>
            <a:spLocks noGrp="1"/>
          </p:cNvSpPr>
          <p:nvPr>
            <p:ph type="title" hasCustomPrompt="1"/>
          </p:nvPr>
        </p:nvSpPr>
        <p:spPr>
          <a:xfrm>
            <a:off x="609600" y="555162"/>
            <a:ext cx="4876799" cy="1902059"/>
          </a:xfrm>
        </p:spPr>
        <p:txBody>
          <a:bodyPr wrap="square">
            <a:spAutoFit/>
          </a:bodyPr>
          <a:lstStyle/>
          <a:p>
            <a:r>
              <a:rPr lang="en-US" dirty="0"/>
              <a:t>Content Left Image Right No Subheading</a:t>
            </a:r>
          </a:p>
        </p:txBody>
      </p:sp>
    </p:spTree>
    <p:extLst>
      <p:ext uri="{BB962C8B-B14F-4D97-AF65-F5344CB8AC3E}">
        <p14:creationId xmlns:p14="http://schemas.microsoft.com/office/powerpoint/2010/main" val="361714347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Right Image Lef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1"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705601" y="555162"/>
            <a:ext cx="4876800" cy="1144929"/>
          </a:xfrm>
        </p:spPr>
        <p:txBody>
          <a:bodyPr bIns="45720"/>
          <a:lstStyle>
            <a:lvl1pPr>
              <a:defRPr>
                <a:solidFill>
                  <a:schemeClr val="bg1"/>
                </a:solidFill>
              </a:defRPr>
            </a:lvl1pPr>
          </a:lstStyle>
          <a:p>
            <a:r>
              <a:rPr lang="en-US" dirty="0"/>
              <a:t>Content Right Image Left With Subheading</a:t>
            </a:r>
          </a:p>
        </p:txBody>
      </p:sp>
      <p:sp>
        <p:nvSpPr>
          <p:cNvPr id="7" name="Text Placeholder 3">
            <a:extLst>
              <a:ext uri="{FF2B5EF4-FFF2-40B4-BE49-F238E27FC236}">
                <a16:creationId xmlns:a16="http://schemas.microsoft.com/office/drawing/2014/main" id="{DCA6D470-285F-A307-4798-D9CF1D0B2E1C}"/>
              </a:ext>
            </a:extLst>
          </p:cNvPr>
          <p:cNvSpPr>
            <a:spLocks noGrp="1"/>
          </p:cNvSpPr>
          <p:nvPr>
            <p:ph type="body" sz="quarter" idx="15"/>
          </p:nvPr>
        </p:nvSpPr>
        <p:spPr>
          <a:xfrm>
            <a:off x="6704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4184174A-15E7-0438-8D7B-1D80F96537B4}"/>
              </a:ext>
            </a:extLst>
          </p:cNvPr>
          <p:cNvSpPr>
            <a:spLocks noGrp="1"/>
          </p:cNvSpPr>
          <p:nvPr>
            <p:ph type="body" sz="quarter" idx="16"/>
          </p:nvPr>
        </p:nvSpPr>
        <p:spPr>
          <a:xfrm>
            <a:off x="6704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9" name="Straight Connector 8">
            <a:extLst>
              <a:ext uri="{FF2B5EF4-FFF2-40B4-BE49-F238E27FC236}">
                <a16:creationId xmlns:a16="http://schemas.microsoft.com/office/drawing/2014/main" id="{FE61ABB8-1676-AD98-FE2B-452C81326D12}"/>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5200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Right Image Lef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0" y="0"/>
            <a:ext cx="6096000" cy="6858000"/>
          </a:xfrm>
        </p:spPr>
        <p:txBody>
          <a:bodyPr/>
          <a:lstStyle/>
          <a:p>
            <a:endParaRPr lang="en-US"/>
          </a:p>
        </p:txBody>
      </p:sp>
      <p:sp>
        <p:nvSpPr>
          <p:cNvPr id="4" name="Text Placeholder 9">
            <a:extLst>
              <a:ext uri="{FF2B5EF4-FFF2-40B4-BE49-F238E27FC236}">
                <a16:creationId xmlns:a16="http://schemas.microsoft.com/office/drawing/2014/main" id="{FAE3C633-CBB1-0BF2-007C-0C226D86EE0E}"/>
              </a:ext>
            </a:extLst>
          </p:cNvPr>
          <p:cNvSpPr>
            <a:spLocks noGrp="1"/>
          </p:cNvSpPr>
          <p:nvPr>
            <p:ph type="body" sz="quarter" idx="15"/>
          </p:nvPr>
        </p:nvSpPr>
        <p:spPr>
          <a:xfrm>
            <a:off x="6705867" y="1946965"/>
            <a:ext cx="4877914" cy="400110"/>
          </a:xfrm>
        </p:spPr>
        <p:txBody>
          <a:bodyPr wrap="square">
            <a:spAutoFit/>
          </a:bodyPr>
          <a:lstStyle>
            <a:lvl1pPr>
              <a:lnSpc>
                <a:spcPct val="100000"/>
              </a:lnSpc>
              <a:defRPr/>
            </a:lvl1pPr>
          </a:lstStyle>
          <a:p>
            <a:pPr lvl="0"/>
            <a:r>
              <a:rPr lang="en-US" dirty="0"/>
              <a:t>Click to edit Master text styles</a:t>
            </a:r>
          </a:p>
        </p:txBody>
      </p:sp>
      <p:sp>
        <p:nvSpPr>
          <p:cNvPr id="3" name="Title 2">
            <a:extLst>
              <a:ext uri="{FF2B5EF4-FFF2-40B4-BE49-F238E27FC236}">
                <a16:creationId xmlns:a16="http://schemas.microsoft.com/office/drawing/2014/main" id="{359F4F3A-1A6E-763B-B1BE-070BE29A2EDB}"/>
              </a:ext>
            </a:extLst>
          </p:cNvPr>
          <p:cNvSpPr>
            <a:spLocks noGrp="1"/>
          </p:cNvSpPr>
          <p:nvPr>
            <p:ph type="title" hasCustomPrompt="1"/>
          </p:nvPr>
        </p:nvSpPr>
        <p:spPr>
          <a:xfrm>
            <a:off x="6705601" y="555162"/>
            <a:ext cx="4876800" cy="1902059"/>
          </a:xfrm>
        </p:spPr>
        <p:txBody>
          <a:bodyPr wrap="square">
            <a:spAutoFit/>
          </a:bodyPr>
          <a:lstStyle/>
          <a:p>
            <a:r>
              <a:rPr lang="en-US" dirty="0"/>
              <a:t>Content Right Image Left No Subheading</a:t>
            </a:r>
          </a:p>
        </p:txBody>
      </p:sp>
      <p:cxnSp>
        <p:nvCxnSpPr>
          <p:cNvPr id="2" name="Straight Connector 1">
            <a:extLst>
              <a:ext uri="{FF2B5EF4-FFF2-40B4-BE49-F238E27FC236}">
                <a16:creationId xmlns:a16="http://schemas.microsoft.com/office/drawing/2014/main" id="{F2089BCD-5447-AF37-CC37-81E7A7086F4A}"/>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091994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or On Screen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804D6A-4F66-0F6E-D6C0-1F94E2F7935D}"/>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4876800" cy="1671227"/>
          </a:xfrm>
        </p:spPr>
        <p:txBody>
          <a:bodyPr wrap="square" bIns="45720">
            <a:spAutoFit/>
          </a:bodyPr>
          <a:lstStyle>
            <a:lvl1pPr>
              <a:defRPr>
                <a:solidFill>
                  <a:schemeClr val="bg1"/>
                </a:solidFill>
              </a:defRPr>
            </a:lvl1pPr>
          </a:lstStyle>
          <a:p>
            <a:r>
              <a:rPr lang="en-US" dirty="0"/>
              <a:t>Instructor On Screen With Subheading</a:t>
            </a:r>
          </a:p>
        </p:txBody>
      </p:sp>
      <p:sp>
        <p:nvSpPr>
          <p:cNvPr id="7" name="Text Placeholder 3">
            <a:extLst>
              <a:ext uri="{FF2B5EF4-FFF2-40B4-BE49-F238E27FC236}">
                <a16:creationId xmlns:a16="http://schemas.microsoft.com/office/drawing/2014/main" id="{F7AF7CD4-F173-10CD-AE71-819A2FD25ADB}"/>
              </a:ext>
            </a:extLst>
          </p:cNvPr>
          <p:cNvSpPr>
            <a:spLocks noGrp="1"/>
          </p:cNvSpPr>
          <p:nvPr>
            <p:ph type="body" sz="quarter" idx="13"/>
          </p:nvPr>
        </p:nvSpPr>
        <p:spPr>
          <a:xfrm>
            <a:off x="608139" y="1710377"/>
            <a:ext cx="4876801"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AF0EF383-C099-8539-B9AC-DA69BC02813A}"/>
              </a:ext>
            </a:extLst>
          </p:cNvPr>
          <p:cNvSpPr>
            <a:spLocks noGrp="1"/>
          </p:cNvSpPr>
          <p:nvPr>
            <p:ph type="body" sz="quarter" idx="15"/>
          </p:nvPr>
        </p:nvSpPr>
        <p:spPr>
          <a:xfrm>
            <a:off x="608011" y="2431627"/>
            <a:ext cx="48768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23515B0A-9B2B-F8DA-828F-B91C00E11181}"/>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0056271"/>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or On Screen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6B6D76-CFD1-1D5F-7698-F7EE6AD22778}"/>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9">
            <a:extLst>
              <a:ext uri="{FF2B5EF4-FFF2-40B4-BE49-F238E27FC236}">
                <a16:creationId xmlns:a16="http://schemas.microsoft.com/office/drawing/2014/main" id="{AB6F6098-E582-CE83-A072-39A41C84E253}"/>
              </a:ext>
            </a:extLst>
          </p:cNvPr>
          <p:cNvSpPr>
            <a:spLocks noGrp="1"/>
          </p:cNvSpPr>
          <p:nvPr>
            <p:ph type="body" sz="quarter" idx="15"/>
          </p:nvPr>
        </p:nvSpPr>
        <p:spPr>
          <a:xfrm>
            <a:off x="608012" y="2466336"/>
            <a:ext cx="48768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7F0FF4CF-61C3-2A26-E324-19C29F760F95}"/>
              </a:ext>
            </a:extLst>
          </p:cNvPr>
          <p:cNvSpPr>
            <a:spLocks noGrp="1"/>
          </p:cNvSpPr>
          <p:nvPr>
            <p:ph type="title" hasCustomPrompt="1"/>
          </p:nvPr>
        </p:nvSpPr>
        <p:spPr>
          <a:xfrm>
            <a:off x="609600" y="555162"/>
            <a:ext cx="4876800" cy="1902059"/>
          </a:xfrm>
        </p:spPr>
        <p:txBody>
          <a:bodyPr>
            <a:spAutoFit/>
          </a:bodyPr>
          <a:lstStyle>
            <a:lvl1pPr>
              <a:defRPr>
                <a:solidFill>
                  <a:schemeClr val="bg1"/>
                </a:solidFill>
              </a:defRPr>
            </a:lvl1pPr>
          </a:lstStyle>
          <a:p>
            <a:r>
              <a:rPr lang="en-US" dirty="0"/>
              <a:t>Instructor On Screen No Subheading</a:t>
            </a:r>
          </a:p>
        </p:txBody>
      </p:sp>
      <p:cxnSp>
        <p:nvCxnSpPr>
          <p:cNvPr id="5" name="Straight Connector 4">
            <a:extLst>
              <a:ext uri="{FF2B5EF4-FFF2-40B4-BE49-F238E27FC236}">
                <a16:creationId xmlns:a16="http://schemas.microsoft.com/office/drawing/2014/main" id="{181908E1-47F6-7F20-BE87-2AFC5C8A38E4}"/>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5822929"/>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structor On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972800" cy="618631"/>
          </a:xfrm>
        </p:spPr>
        <p:txBody>
          <a:bodyPr bIns="45720"/>
          <a:lstStyle>
            <a:lvl1pPr>
              <a:defRPr>
                <a:solidFill>
                  <a:schemeClr val="tx2"/>
                </a:solidFill>
              </a:defRPr>
            </a:lvl1pPr>
          </a:lstStyle>
          <a:p>
            <a:r>
              <a:rPr lang="en-US" dirty="0"/>
              <a:t>Instructor On Screen</a:t>
            </a:r>
          </a:p>
        </p:txBody>
      </p:sp>
    </p:spTree>
    <p:extLst>
      <p:ext uri="{BB962C8B-B14F-4D97-AF65-F5344CB8AC3E}">
        <p14:creationId xmlns:p14="http://schemas.microsoft.com/office/powerpoint/2010/main" val="4183022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9627B8-84AC-882D-6115-32916E25FFDB}"/>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7798B354-6C34-24FD-968C-DA4A3BBC26DC}"/>
              </a:ext>
            </a:extLst>
          </p:cNvPr>
          <p:cNvSpPr>
            <a:spLocks noGrp="1"/>
          </p:cNvSpPr>
          <p:nvPr>
            <p:ph type="body" sz="quarter" idx="10"/>
          </p:nvPr>
        </p:nvSpPr>
        <p:spPr>
          <a:xfrm>
            <a:off x="1206500" y="1727200"/>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0" name="Text Placeholder 7">
            <a:extLst>
              <a:ext uri="{FF2B5EF4-FFF2-40B4-BE49-F238E27FC236}">
                <a16:creationId xmlns:a16="http://schemas.microsoft.com/office/drawing/2014/main" id="{4B0522F9-1A2F-AF19-3AD6-16B8E64CF058}"/>
              </a:ext>
            </a:extLst>
          </p:cNvPr>
          <p:cNvSpPr>
            <a:spLocks noGrp="1"/>
          </p:cNvSpPr>
          <p:nvPr>
            <p:ph type="body" sz="quarter" idx="11"/>
          </p:nvPr>
        </p:nvSpPr>
        <p:spPr>
          <a:xfrm>
            <a:off x="1206500" y="2923526"/>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1" name="Text Placeholder 7">
            <a:extLst>
              <a:ext uri="{FF2B5EF4-FFF2-40B4-BE49-F238E27FC236}">
                <a16:creationId xmlns:a16="http://schemas.microsoft.com/office/drawing/2014/main" id="{45713639-74FF-8024-B19D-6109059652F5}"/>
              </a:ext>
            </a:extLst>
          </p:cNvPr>
          <p:cNvSpPr>
            <a:spLocks noGrp="1"/>
          </p:cNvSpPr>
          <p:nvPr>
            <p:ph type="body" sz="quarter" idx="12"/>
          </p:nvPr>
        </p:nvSpPr>
        <p:spPr>
          <a:xfrm>
            <a:off x="1206500" y="4119852"/>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2" name="Text Placeholder 7">
            <a:extLst>
              <a:ext uri="{FF2B5EF4-FFF2-40B4-BE49-F238E27FC236}">
                <a16:creationId xmlns:a16="http://schemas.microsoft.com/office/drawing/2014/main" id="{FF8C78F6-5469-6477-5292-FE5B3728C3AF}"/>
              </a:ext>
            </a:extLst>
          </p:cNvPr>
          <p:cNvSpPr>
            <a:spLocks noGrp="1"/>
          </p:cNvSpPr>
          <p:nvPr>
            <p:ph type="body" sz="quarter" idx="13"/>
          </p:nvPr>
        </p:nvSpPr>
        <p:spPr>
          <a:xfrm>
            <a:off x="1206500" y="5316179"/>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3" name="Title 2">
            <a:extLst>
              <a:ext uri="{FF2B5EF4-FFF2-40B4-BE49-F238E27FC236}">
                <a16:creationId xmlns:a16="http://schemas.microsoft.com/office/drawing/2014/main" id="{5BEC6A6D-4F57-9F3B-EAA7-308E506A136E}"/>
              </a:ext>
            </a:extLst>
          </p:cNvPr>
          <p:cNvSpPr>
            <a:spLocks noGrp="1"/>
          </p:cNvSpPr>
          <p:nvPr>
            <p:ph type="title" hasCustomPrompt="1"/>
          </p:nvPr>
        </p:nvSpPr>
        <p:spPr>
          <a:xfrm>
            <a:off x="609600" y="555162"/>
            <a:ext cx="4869600" cy="618631"/>
          </a:xfrm>
        </p:spPr>
        <p:txBody>
          <a:bodyPr bIns="45720"/>
          <a:lstStyle>
            <a:lvl1pPr>
              <a:defRPr>
                <a:solidFill>
                  <a:schemeClr val="bg1"/>
                </a:solidFill>
              </a:defRPr>
            </a:lvl1pPr>
          </a:lstStyle>
          <a:p>
            <a:r>
              <a:rPr lang="en-US" dirty="0"/>
              <a:t>Objectives</a:t>
            </a:r>
          </a:p>
        </p:txBody>
      </p:sp>
      <p:cxnSp>
        <p:nvCxnSpPr>
          <p:cNvPr id="5" name="Straight Connector 4">
            <a:extLst>
              <a:ext uri="{FF2B5EF4-FFF2-40B4-BE49-F238E27FC236}">
                <a16:creationId xmlns:a16="http://schemas.microsoft.com/office/drawing/2014/main" id="{81AC9A1F-255C-0D18-6516-6BECD5849248}"/>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578094"/>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9922" y="1630513"/>
            <a:ext cx="10872989" cy="849463"/>
          </a:xfrm>
        </p:spPr>
        <p:txBody>
          <a:bodyPr wrap="square" tIns="91440" bIns="91440" anchor="b" anchorCtr="0">
            <a:spAutoFit/>
          </a:bodyPr>
          <a:lstStyle>
            <a:lvl1pPr>
              <a:defRPr sz="4800" b="1">
                <a:solidFill>
                  <a:schemeClr val="bg1"/>
                </a:solidFill>
              </a:defRPr>
            </a:lvl1pPr>
          </a:lstStyle>
          <a:p>
            <a:r>
              <a:rPr lang="en-US" dirty="0"/>
              <a:t>Title Slide No Subheading</a:t>
            </a:r>
          </a:p>
        </p:txBody>
      </p:sp>
    </p:spTree>
    <p:extLst>
      <p:ext uri="{BB962C8B-B14F-4D97-AF65-F5344CB8AC3E}">
        <p14:creationId xmlns:p14="http://schemas.microsoft.com/office/powerpoint/2010/main" val="3922812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With Headin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9A6AED2A-E40A-6CF2-C323-E15C9DBA0D1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420313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5E67B943-4C7A-7943-B319-0ED408D1BC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22302" y="-647692"/>
            <a:ext cx="5257800" cy="618631"/>
          </a:xfrm>
        </p:spPr>
        <p:txBody>
          <a:bodyPr bIns="45720"/>
          <a:lstStyle>
            <a:lvl1pPr>
              <a:defRPr>
                <a:solidFill>
                  <a:schemeClr val="tx2"/>
                </a:solidFill>
              </a:defRPr>
            </a:lvl1pPr>
          </a:lstStyle>
          <a:p>
            <a:r>
              <a:rPr lang="en-US" dirty="0"/>
              <a:t>Quote</a:t>
            </a:r>
          </a:p>
        </p:txBody>
      </p:sp>
      <p:sp>
        <p:nvSpPr>
          <p:cNvPr id="9" name="Text Placeholder 3">
            <a:extLst>
              <a:ext uri="{FF2B5EF4-FFF2-40B4-BE49-F238E27FC236}">
                <a16:creationId xmlns:a16="http://schemas.microsoft.com/office/drawing/2014/main" id="{37FED7D1-16AC-3EE6-2233-5C297D35ADED}"/>
              </a:ext>
            </a:extLst>
          </p:cNvPr>
          <p:cNvSpPr>
            <a:spLocks noGrp="1"/>
          </p:cNvSpPr>
          <p:nvPr>
            <p:ph type="body" sz="quarter" idx="15" hasCustomPrompt="1"/>
          </p:nvPr>
        </p:nvSpPr>
        <p:spPr>
          <a:xfrm>
            <a:off x="1576807" y="2035880"/>
            <a:ext cx="1048522" cy="2003625"/>
          </a:xfrm>
        </p:spPr>
        <p:txBody>
          <a:bodyPr wrap="square" anchor="ctr" anchorCtr="0">
            <a:spAutoFit/>
          </a:bodyPr>
          <a:lstStyle>
            <a:lvl1pPr marL="0" indent="0">
              <a:buNone/>
              <a:defRPr sz="13800" b="1">
                <a:solidFill>
                  <a:schemeClr val="tx1"/>
                </a:solidFill>
                <a:latin typeface="+mj-lt"/>
              </a:defRPr>
            </a:lvl1pPr>
            <a:lvl2pPr marL="457200" indent="0">
              <a:buNone/>
              <a:defRPr/>
            </a:lvl2pPr>
          </a:lstStyle>
          <a:p>
            <a:pPr lvl="0"/>
            <a:r>
              <a:rPr lang="en-US" dirty="0"/>
              <a:t>“</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1692442" y="2536018"/>
            <a:ext cx="8807115" cy="523220"/>
          </a:xfrm>
        </p:spPr>
        <p:txBody>
          <a:bodyPr wrap="square" anchor="ctr" anchorCtr="0">
            <a:spAutoFit/>
          </a:bodyPr>
          <a:lstStyle>
            <a:lvl1pPr marL="0" indent="0">
              <a:lnSpc>
                <a:spcPct val="100000"/>
              </a:lnSpc>
              <a:buNone/>
              <a:defRPr sz="2800" b="0">
                <a:solidFill>
                  <a:schemeClr val="bg1"/>
                </a:solidFill>
                <a:latin typeface="+mj-lt"/>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868175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Item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Items Vertical</a:t>
            </a:r>
          </a:p>
        </p:txBody>
      </p:sp>
      <p:sp>
        <p:nvSpPr>
          <p:cNvPr id="6" name="Text Placeholder 3">
            <a:extLst>
              <a:ext uri="{FF2B5EF4-FFF2-40B4-BE49-F238E27FC236}">
                <a16:creationId xmlns:a16="http://schemas.microsoft.com/office/drawing/2014/main" id="{C0BBCCAF-34FD-7D6E-0D68-C574E65D9FA6}"/>
              </a:ext>
            </a:extLst>
          </p:cNvPr>
          <p:cNvSpPr>
            <a:spLocks noGrp="1"/>
          </p:cNvSpPr>
          <p:nvPr>
            <p:ph type="body" sz="quarter" idx="13"/>
          </p:nvPr>
        </p:nvSpPr>
        <p:spPr>
          <a:xfrm>
            <a:off x="1709731" y="17254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1" name="Text Placeholder 10">
            <a:extLst>
              <a:ext uri="{FF2B5EF4-FFF2-40B4-BE49-F238E27FC236}">
                <a16:creationId xmlns:a16="http://schemas.microsoft.com/office/drawing/2014/main" id="{4667AA14-F4C6-9A30-1E5A-30252133092D}"/>
              </a:ext>
            </a:extLst>
          </p:cNvPr>
          <p:cNvSpPr>
            <a:spLocks noGrp="1"/>
          </p:cNvSpPr>
          <p:nvPr>
            <p:ph type="body" sz="quarter" idx="14"/>
          </p:nvPr>
        </p:nvSpPr>
        <p:spPr>
          <a:xfrm>
            <a:off x="1710191" y="2136838"/>
            <a:ext cx="9653041" cy="400110"/>
          </a:xfrm>
        </p:spPr>
        <p:txBody>
          <a:bodyPr wrap="square">
            <a:spAutoFit/>
          </a:bodyPr>
          <a:lstStyle>
            <a:lvl1pPr>
              <a:lnSpc>
                <a:spcPct val="100000"/>
              </a:lnSpc>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A4081E9-35C5-9D13-D0D7-3697D7731F3A}"/>
              </a:ext>
            </a:extLst>
          </p:cNvPr>
          <p:cNvSpPr>
            <a:spLocks noGrp="1"/>
          </p:cNvSpPr>
          <p:nvPr>
            <p:ph type="body" sz="quarter" idx="15"/>
          </p:nvPr>
        </p:nvSpPr>
        <p:spPr>
          <a:xfrm>
            <a:off x="1709731" y="33002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3" name="Text Placeholder 10">
            <a:extLst>
              <a:ext uri="{FF2B5EF4-FFF2-40B4-BE49-F238E27FC236}">
                <a16:creationId xmlns:a16="http://schemas.microsoft.com/office/drawing/2014/main" id="{77DCFB00-E197-1E0F-6E64-2D104C42FDB4}"/>
              </a:ext>
            </a:extLst>
          </p:cNvPr>
          <p:cNvSpPr>
            <a:spLocks noGrp="1"/>
          </p:cNvSpPr>
          <p:nvPr>
            <p:ph type="body" sz="quarter" idx="16"/>
          </p:nvPr>
        </p:nvSpPr>
        <p:spPr>
          <a:xfrm>
            <a:off x="1710191" y="3711638"/>
            <a:ext cx="9653041" cy="400110"/>
          </a:xfrm>
        </p:spPr>
        <p:txBody>
          <a:bodyPr wrap="square">
            <a:spAutoFit/>
          </a:bodyPr>
          <a:lstStyle>
            <a:lvl1pPr>
              <a:lnSpc>
                <a:spcPct val="100000"/>
              </a:lnSpc>
              <a:defRPr/>
            </a:lvl1pPr>
          </a:lstStyle>
          <a:p>
            <a:pPr lvl="0"/>
            <a:r>
              <a:rPr lang="en-US" dirty="0"/>
              <a:t>Click to edit Master text styles</a:t>
            </a:r>
          </a:p>
        </p:txBody>
      </p:sp>
      <p:sp>
        <p:nvSpPr>
          <p:cNvPr id="14" name="Text Placeholder 3">
            <a:extLst>
              <a:ext uri="{FF2B5EF4-FFF2-40B4-BE49-F238E27FC236}">
                <a16:creationId xmlns:a16="http://schemas.microsoft.com/office/drawing/2014/main" id="{5C24D8A0-D5B6-2DAD-FA5D-339710017D30}"/>
              </a:ext>
            </a:extLst>
          </p:cNvPr>
          <p:cNvSpPr>
            <a:spLocks noGrp="1"/>
          </p:cNvSpPr>
          <p:nvPr>
            <p:ph type="body" sz="quarter" idx="17"/>
          </p:nvPr>
        </p:nvSpPr>
        <p:spPr>
          <a:xfrm>
            <a:off x="1709731" y="48750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5" name="Text Placeholder 10">
            <a:extLst>
              <a:ext uri="{FF2B5EF4-FFF2-40B4-BE49-F238E27FC236}">
                <a16:creationId xmlns:a16="http://schemas.microsoft.com/office/drawing/2014/main" id="{91A86BCB-B202-E7D7-94BD-9684EF12A0AC}"/>
              </a:ext>
            </a:extLst>
          </p:cNvPr>
          <p:cNvSpPr>
            <a:spLocks noGrp="1"/>
          </p:cNvSpPr>
          <p:nvPr>
            <p:ph type="body" sz="quarter" idx="18"/>
          </p:nvPr>
        </p:nvSpPr>
        <p:spPr>
          <a:xfrm>
            <a:off x="1710191" y="5278223"/>
            <a:ext cx="9653041" cy="400110"/>
          </a:xfrm>
        </p:spPr>
        <p:txBody>
          <a:bodyPr wrap="square">
            <a:spAutoFit/>
          </a:bodyPr>
          <a:lstStyle>
            <a:lvl1pPr>
              <a:lnSpc>
                <a:spcPct val="100000"/>
              </a:lnSpc>
              <a:defRPr/>
            </a:lvl1pPr>
          </a:lstStyle>
          <a:p>
            <a:pPr lvl="0"/>
            <a:r>
              <a:rPr lang="en-US" dirty="0"/>
              <a:t>Click to edit Master text styles</a:t>
            </a:r>
          </a:p>
        </p:txBody>
      </p:sp>
      <p:pic>
        <p:nvPicPr>
          <p:cNvPr id="4" name="Picture 3" descr="A picture containing light&#10;&#10;Description automatically generated">
            <a:extLst>
              <a:ext uri="{FF2B5EF4-FFF2-40B4-BE49-F238E27FC236}">
                <a16:creationId xmlns:a16="http://schemas.microsoft.com/office/drawing/2014/main" id="{B547A9B2-4FF5-68F0-5F22-79D8E1FB994B}"/>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Tree>
    <p:extLst>
      <p:ext uri="{BB962C8B-B14F-4D97-AF65-F5344CB8AC3E}">
        <p14:creationId xmlns:p14="http://schemas.microsoft.com/office/powerpoint/2010/main" val="2654182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Or Five Items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Or Five Items Horizontal</a:t>
            </a:r>
          </a:p>
        </p:txBody>
      </p:sp>
      <p:sp>
        <p:nvSpPr>
          <p:cNvPr id="19" name="Text Placeholder 4">
            <a:extLst>
              <a:ext uri="{FF2B5EF4-FFF2-40B4-BE49-F238E27FC236}">
                <a16:creationId xmlns:a16="http://schemas.microsoft.com/office/drawing/2014/main" id="{BE1AB42E-9B24-4CCB-0898-CEC4161A1BE0}"/>
              </a:ext>
            </a:extLst>
          </p:cNvPr>
          <p:cNvSpPr>
            <a:spLocks noGrp="1"/>
          </p:cNvSpPr>
          <p:nvPr>
            <p:ph type="body" sz="quarter" idx="24"/>
          </p:nvPr>
        </p:nvSpPr>
        <p:spPr>
          <a:xfrm>
            <a:off x="2639292"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0" name="Text Placeholder 5">
            <a:extLst>
              <a:ext uri="{FF2B5EF4-FFF2-40B4-BE49-F238E27FC236}">
                <a16:creationId xmlns:a16="http://schemas.microsoft.com/office/drawing/2014/main" id="{394FD22E-B877-2EA9-C515-34728364380C}"/>
              </a:ext>
            </a:extLst>
          </p:cNvPr>
          <p:cNvSpPr>
            <a:spLocks noGrp="1"/>
          </p:cNvSpPr>
          <p:nvPr>
            <p:ph type="body" sz="quarter" idx="25"/>
          </p:nvPr>
        </p:nvSpPr>
        <p:spPr>
          <a:xfrm>
            <a:off x="2639292"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6" name="Text Placeholder 4">
            <a:extLst>
              <a:ext uri="{FF2B5EF4-FFF2-40B4-BE49-F238E27FC236}">
                <a16:creationId xmlns:a16="http://schemas.microsoft.com/office/drawing/2014/main" id="{3AACF134-8F63-9DBD-4CCB-B5742721F0F7}"/>
              </a:ext>
            </a:extLst>
          </p:cNvPr>
          <p:cNvSpPr>
            <a:spLocks noGrp="1"/>
          </p:cNvSpPr>
          <p:nvPr>
            <p:ph type="body" sz="quarter" idx="26"/>
          </p:nvPr>
        </p:nvSpPr>
        <p:spPr>
          <a:xfrm>
            <a:off x="6594763"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17" name="Text Placeholder 5">
            <a:extLst>
              <a:ext uri="{FF2B5EF4-FFF2-40B4-BE49-F238E27FC236}">
                <a16:creationId xmlns:a16="http://schemas.microsoft.com/office/drawing/2014/main" id="{FB8BF81A-652C-93ED-941B-D080E246D2C6}"/>
              </a:ext>
            </a:extLst>
          </p:cNvPr>
          <p:cNvSpPr>
            <a:spLocks noGrp="1"/>
          </p:cNvSpPr>
          <p:nvPr>
            <p:ph type="body" sz="quarter" idx="27"/>
          </p:nvPr>
        </p:nvSpPr>
        <p:spPr>
          <a:xfrm>
            <a:off x="6594763"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8" name="Text Placeholder 4">
            <a:extLst>
              <a:ext uri="{FF2B5EF4-FFF2-40B4-BE49-F238E27FC236}">
                <a16:creationId xmlns:a16="http://schemas.microsoft.com/office/drawing/2014/main" id="{9598E13C-B79B-F9DC-CC82-A75742D676F0}"/>
              </a:ext>
            </a:extLst>
          </p:cNvPr>
          <p:cNvSpPr>
            <a:spLocks noGrp="1"/>
          </p:cNvSpPr>
          <p:nvPr>
            <p:ph type="body" sz="quarter" idx="28"/>
          </p:nvPr>
        </p:nvSpPr>
        <p:spPr>
          <a:xfrm>
            <a:off x="65116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9" name="Text Placeholder 5">
            <a:extLst>
              <a:ext uri="{FF2B5EF4-FFF2-40B4-BE49-F238E27FC236}">
                <a16:creationId xmlns:a16="http://schemas.microsoft.com/office/drawing/2014/main" id="{937F907A-3788-1939-58AC-4AE655CA1637}"/>
              </a:ext>
            </a:extLst>
          </p:cNvPr>
          <p:cNvSpPr>
            <a:spLocks noGrp="1"/>
          </p:cNvSpPr>
          <p:nvPr>
            <p:ph type="body" sz="quarter" idx="29"/>
          </p:nvPr>
        </p:nvSpPr>
        <p:spPr>
          <a:xfrm>
            <a:off x="651162"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0" name="Text Placeholder 4">
            <a:extLst>
              <a:ext uri="{FF2B5EF4-FFF2-40B4-BE49-F238E27FC236}">
                <a16:creationId xmlns:a16="http://schemas.microsoft.com/office/drawing/2014/main" id="{E4425ACC-56AB-8C36-6DF8-BE669A960AA3}"/>
              </a:ext>
            </a:extLst>
          </p:cNvPr>
          <p:cNvSpPr>
            <a:spLocks noGrp="1"/>
          </p:cNvSpPr>
          <p:nvPr>
            <p:ph type="body" sz="quarter" idx="30"/>
          </p:nvPr>
        </p:nvSpPr>
        <p:spPr>
          <a:xfrm>
            <a:off x="4617027"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1" name="Text Placeholder 5">
            <a:extLst>
              <a:ext uri="{FF2B5EF4-FFF2-40B4-BE49-F238E27FC236}">
                <a16:creationId xmlns:a16="http://schemas.microsoft.com/office/drawing/2014/main" id="{1FF2A82F-27D7-A0F9-1F5E-8D52A78E49C6}"/>
              </a:ext>
            </a:extLst>
          </p:cNvPr>
          <p:cNvSpPr>
            <a:spLocks noGrp="1"/>
          </p:cNvSpPr>
          <p:nvPr>
            <p:ph type="body" sz="quarter" idx="31"/>
          </p:nvPr>
        </p:nvSpPr>
        <p:spPr>
          <a:xfrm>
            <a:off x="4617027"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2" name="Text Placeholder 4">
            <a:extLst>
              <a:ext uri="{FF2B5EF4-FFF2-40B4-BE49-F238E27FC236}">
                <a16:creationId xmlns:a16="http://schemas.microsoft.com/office/drawing/2014/main" id="{B8BA4716-A2FA-C09E-8B13-909703173E72}"/>
              </a:ext>
            </a:extLst>
          </p:cNvPr>
          <p:cNvSpPr>
            <a:spLocks noGrp="1"/>
          </p:cNvSpPr>
          <p:nvPr>
            <p:ph type="body" sz="quarter" idx="32"/>
          </p:nvPr>
        </p:nvSpPr>
        <p:spPr>
          <a:xfrm>
            <a:off x="858289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3" name="Text Placeholder 5">
            <a:extLst>
              <a:ext uri="{FF2B5EF4-FFF2-40B4-BE49-F238E27FC236}">
                <a16:creationId xmlns:a16="http://schemas.microsoft.com/office/drawing/2014/main" id="{0661BC76-FC86-BF20-58D2-1A5A4A49414C}"/>
              </a:ext>
            </a:extLst>
          </p:cNvPr>
          <p:cNvSpPr>
            <a:spLocks noGrp="1"/>
          </p:cNvSpPr>
          <p:nvPr>
            <p:ph type="body" sz="quarter" idx="33"/>
          </p:nvPr>
        </p:nvSpPr>
        <p:spPr>
          <a:xfrm>
            <a:off x="8582892" y="5174965"/>
            <a:ext cx="2957945" cy="381643"/>
          </a:xfrm>
        </p:spPr>
        <p:txBody>
          <a:bodyPr wrap="square" tIns="36576" bIns="36576">
            <a:spAutoFit/>
          </a:bodyPr>
          <a:lstStyle>
            <a:lvl1pPr marL="0" indent="0" algn="l">
              <a:lnSpc>
                <a:spcPct val="100000"/>
              </a:lnSpc>
              <a:buNone/>
              <a:defRPr sz="2000"/>
            </a:lvl1pPr>
          </a:lstStyle>
          <a:p>
            <a:endParaRPr lang="en-US" dirty="0"/>
          </a:p>
        </p:txBody>
      </p:sp>
    </p:spTree>
    <p:extLst>
      <p:ext uri="{BB962C8B-B14F-4D97-AF65-F5344CB8AC3E}">
        <p14:creationId xmlns:p14="http://schemas.microsoft.com/office/powerpoint/2010/main" val="10790066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Tree>
    <p:extLst>
      <p:ext uri="{BB962C8B-B14F-4D97-AF65-F5344CB8AC3E}">
        <p14:creationId xmlns:p14="http://schemas.microsoft.com/office/powerpoint/2010/main" val="719545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6613450" y="1905444"/>
            <a:ext cx="4365266"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1186780" y="1912242"/>
            <a:ext cx="4365266"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27E467-B0F3-0CA9-0001-FB359FAF3580}"/>
              </a:ext>
            </a:extLst>
          </p:cNvPr>
          <p:cNvSpPr/>
          <p:nvPr/>
        </p:nvSpPr>
        <p:spPr>
          <a:xfrm>
            <a:off x="3073158"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1" name="Graphic 10" descr="Badge Tick1 with solid fill">
            <a:extLst>
              <a:ext uri="{FF2B5EF4-FFF2-40B4-BE49-F238E27FC236}">
                <a16:creationId xmlns:a16="http://schemas.microsoft.com/office/drawing/2014/main" id="{EB1E117F-8CA2-4AEB-4F50-70992C0E2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7896" y="1483926"/>
            <a:ext cx="843036" cy="843036"/>
          </a:xfrm>
          <a:prstGeom prst="rect">
            <a:avLst/>
          </a:prstGeom>
        </p:spPr>
      </p:pic>
      <p:sp>
        <p:nvSpPr>
          <p:cNvPr id="13" name="Oval 12">
            <a:extLst>
              <a:ext uri="{FF2B5EF4-FFF2-40B4-BE49-F238E27FC236}">
                <a16:creationId xmlns:a16="http://schemas.microsoft.com/office/drawing/2014/main" id="{813F9F49-7DD3-C0A3-B7F1-8A20A934379F}"/>
              </a:ext>
            </a:extLst>
          </p:cNvPr>
          <p:cNvSpPr/>
          <p:nvPr userDrawn="1"/>
        </p:nvSpPr>
        <p:spPr>
          <a:xfrm>
            <a:off x="8499826"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p>
        </p:txBody>
      </p:sp>
      <p:pic>
        <p:nvPicPr>
          <p:cNvPr id="14" name="Graphic 13" descr="Badge Cross with solid fill">
            <a:extLst>
              <a:ext uri="{FF2B5EF4-FFF2-40B4-BE49-F238E27FC236}">
                <a16:creationId xmlns:a16="http://schemas.microsoft.com/office/drawing/2014/main" id="{A4064CF7-83B6-E7DA-5C89-3FB67FF60D9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4564" y="1490725"/>
            <a:ext cx="843036" cy="843036"/>
          </a:xfrm>
          <a:prstGeom prst="rect">
            <a:avLst/>
          </a:prstGeom>
        </p:spPr>
      </p:pic>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717078" y="2326962"/>
            <a:ext cx="3304670"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1311965" y="2892429"/>
            <a:ext cx="4121426"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7143748" y="2326962"/>
            <a:ext cx="3304670"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6738635" y="2892429"/>
            <a:ext cx="4121426"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2159765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lvl1pPr>
              <a:defRPr/>
            </a:lvl1pPr>
          </a:lstStyle>
          <a:p>
            <a:r>
              <a:rPr lang="en-US" dirty="0"/>
              <a:t>Three Boxes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4280389" y="1691799"/>
            <a:ext cx="3630967"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471015" y="16985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001313" y="2113317"/>
            <a:ext cx="2748778"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596200" y="2678784"/>
            <a:ext cx="3428144"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4810687" y="2113317"/>
            <a:ext cx="2748778"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4405574" y="2678784"/>
            <a:ext cx="3428144"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
        <p:nvSpPr>
          <p:cNvPr id="17" name="Rounded Rectangle 2">
            <a:extLst>
              <a:ext uri="{FF2B5EF4-FFF2-40B4-BE49-F238E27FC236}">
                <a16:creationId xmlns:a16="http://schemas.microsoft.com/office/drawing/2014/main" id="{93019C53-B90D-DE10-4CF9-7AA42350E5F7}"/>
              </a:ext>
              <a:ext uri="{C183D7F6-B498-43B3-948B-1728B52AA6E4}">
                <adec:decorative xmlns:adec="http://schemas.microsoft.com/office/drawing/2017/decorative" val="1"/>
              </a:ext>
            </a:extLst>
          </p:cNvPr>
          <p:cNvSpPr/>
          <p:nvPr userDrawn="1"/>
        </p:nvSpPr>
        <p:spPr>
          <a:xfrm>
            <a:off x="8089763" y="1691799"/>
            <a:ext cx="3630967" cy="4207122"/>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Text Placeholder 4">
            <a:extLst>
              <a:ext uri="{FF2B5EF4-FFF2-40B4-BE49-F238E27FC236}">
                <a16:creationId xmlns:a16="http://schemas.microsoft.com/office/drawing/2014/main" id="{0E33C920-0C2C-2EC0-BF4C-3BD9E85CDAA9}"/>
              </a:ext>
            </a:extLst>
          </p:cNvPr>
          <p:cNvSpPr>
            <a:spLocks noGrp="1"/>
          </p:cNvSpPr>
          <p:nvPr>
            <p:ph type="body" sz="quarter" idx="28" hasCustomPrompt="1"/>
          </p:nvPr>
        </p:nvSpPr>
        <p:spPr>
          <a:xfrm>
            <a:off x="8620061" y="2113317"/>
            <a:ext cx="2748778" cy="480131"/>
          </a:xfrm>
        </p:spPr>
        <p:txBody>
          <a:bodyPr>
            <a:noAutofit/>
          </a:bodyPr>
          <a:lstStyle>
            <a:lvl1pPr marL="0" indent="0" algn="ctr">
              <a:lnSpc>
                <a:spcPct val="100000"/>
              </a:lnSpc>
              <a:buNone/>
              <a:defRPr sz="2800" b="1" i="0">
                <a:solidFill>
                  <a:schemeClr val="accent2"/>
                </a:solidFill>
              </a:defRPr>
            </a:lvl1pPr>
          </a:lstStyle>
          <a:p>
            <a:r>
              <a:rPr lang="en-US" dirty="0"/>
              <a:t>CONS</a:t>
            </a:r>
          </a:p>
        </p:txBody>
      </p:sp>
      <p:sp>
        <p:nvSpPr>
          <p:cNvPr id="20" name="Text Placeholder 5">
            <a:extLst>
              <a:ext uri="{FF2B5EF4-FFF2-40B4-BE49-F238E27FC236}">
                <a16:creationId xmlns:a16="http://schemas.microsoft.com/office/drawing/2014/main" id="{10FE854F-3E50-CFA0-DC42-FF38C28F3088}"/>
              </a:ext>
            </a:extLst>
          </p:cNvPr>
          <p:cNvSpPr>
            <a:spLocks noGrp="1"/>
          </p:cNvSpPr>
          <p:nvPr>
            <p:ph type="body" sz="quarter" idx="29"/>
          </p:nvPr>
        </p:nvSpPr>
        <p:spPr>
          <a:xfrm>
            <a:off x="8214948" y="2678784"/>
            <a:ext cx="3428144" cy="406265"/>
          </a:xfrm>
        </p:spPr>
        <p:txBody>
          <a:bodyPr tIns="36576" bIns="36576">
            <a:noAutofit/>
          </a:bodyPr>
          <a:lstStyle>
            <a:lvl1pPr marL="230188" indent="-230188" algn="l">
              <a:lnSpc>
                <a:spcPct val="100000"/>
              </a:lnSpc>
              <a:buClr>
                <a:schemeClr val="accent2"/>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39930074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1140774" y="2766218"/>
            <a:ext cx="4378283" cy="1325563"/>
          </a:xfrm>
        </p:spPr>
        <p:txBody>
          <a:bodyPr>
            <a:noAutofit/>
          </a:bodyPr>
          <a:lstStyle>
            <a:lvl1pPr algn="l">
              <a:defRPr sz="4800" b="1">
                <a:solidFill>
                  <a:schemeClr val="bg1"/>
                </a:solidFill>
              </a:defRPr>
            </a:lvl1pPr>
          </a:lstStyle>
          <a:p>
            <a:r>
              <a:rPr lang="en-US" dirty="0"/>
              <a:t>Thank You For Watching</a:t>
            </a:r>
          </a:p>
        </p:txBody>
      </p:sp>
      <p:sp>
        <p:nvSpPr>
          <p:cNvPr id="3" name="Rectangle 2">
            <a:extLst>
              <a:ext uri="{FF2B5EF4-FFF2-40B4-BE49-F238E27FC236}">
                <a16:creationId xmlns:a16="http://schemas.microsoft.com/office/drawing/2014/main" id="{1AD3E2EB-3853-C2E1-BA17-1FB66B3A054E}"/>
              </a:ext>
              <a:ext uri="{C183D7F6-B498-43B3-948B-1728B52AA6E4}">
                <adec:decorative xmlns:adec="http://schemas.microsoft.com/office/drawing/2017/decorative" val="1"/>
              </a:ext>
            </a:extLst>
          </p:cNvPr>
          <p:cNvSpPr/>
          <p:nvPr userDrawn="1"/>
        </p:nvSpPr>
        <p:spPr>
          <a:xfrm>
            <a:off x="-64655" y="-73891"/>
            <a:ext cx="7130473" cy="1385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38699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678284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Left  1/3 Image Right With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16788"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608140" y="1721010"/>
            <a:ext cx="6316788"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2452893"/>
            <a:ext cx="6316788"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867441937"/>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5820" y="3078134"/>
            <a:ext cx="5251580" cy="701731"/>
          </a:xfrm>
        </p:spPr>
        <p:txBody>
          <a:bodyPr wrap="square" bIns="45720" anchor="t" anchorCtr="0">
            <a:spAutoFit/>
          </a:bodyPr>
          <a:lstStyle>
            <a:lvl1pPr>
              <a:defRPr sz="4400" b="1">
                <a:solidFill>
                  <a:schemeClr val="bg1"/>
                </a:solidFill>
              </a:defRPr>
            </a:lvl1pPr>
          </a:lstStyle>
          <a:p>
            <a:r>
              <a:rPr lang="en-US" dirty="0"/>
              <a:t>Section</a:t>
            </a:r>
          </a:p>
        </p:txBody>
      </p:sp>
      <p:cxnSp>
        <p:nvCxnSpPr>
          <p:cNvPr id="9" name="Straight Connector 8">
            <a:extLst>
              <a:ext uri="{FF2B5EF4-FFF2-40B4-BE49-F238E27FC236}">
                <a16:creationId xmlns:a16="http://schemas.microsoft.com/office/drawing/2014/main" id="{FF9D168D-7DB7-711E-90B3-CC27FB43856A}"/>
              </a:ext>
            </a:extLst>
          </p:cNvPr>
          <p:cNvCxnSpPr>
            <a:cxnSpLocks/>
          </p:cNvCxnSpPr>
          <p:nvPr userDrawn="1"/>
        </p:nvCxnSpPr>
        <p:spPr>
          <a:xfrm>
            <a:off x="760208" y="2928472"/>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cxnSp>
        <p:nvCxnSpPr>
          <p:cNvPr id="3" name="Straight Connector 2" hidden="1">
            <a:extLst>
              <a:ext uri="{FF2B5EF4-FFF2-40B4-BE49-F238E27FC236}">
                <a16:creationId xmlns:a16="http://schemas.microsoft.com/office/drawing/2014/main" id="{4EC16E61-584C-FF81-82EE-D75010A6C8BB}"/>
              </a:ext>
            </a:extLst>
          </p:cNvPr>
          <p:cNvCxnSpPr>
            <a:cxnSpLocks/>
          </p:cNvCxnSpPr>
          <p:nvPr userDrawn="1"/>
        </p:nvCxnSpPr>
        <p:spPr>
          <a:xfrm>
            <a:off x="760208" y="2928472"/>
            <a:ext cx="767766" cy="0"/>
          </a:xfrm>
          <a:prstGeom prst="line">
            <a:avLst/>
          </a:prstGeom>
          <a:ln w="73025" cap="rnd">
            <a:solidFill>
              <a:schemeClr val="accent3"/>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038492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Lef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24600"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1948000"/>
            <a:ext cx="63246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235939359"/>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Lef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798" y="555162"/>
            <a:ext cx="6324601"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5256338" y="1721010"/>
            <a:ext cx="6324601"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0" y="2452893"/>
            <a:ext cx="63246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E767C2DA-2CDE-2BF7-2859-641E369E483F}"/>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9155300"/>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800" y="555162"/>
            <a:ext cx="6324599"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2" y="1948000"/>
            <a:ext cx="63245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5287EFAE-10DC-CCE8-2184-E64D3E98FDD6}"/>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1823276"/>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Content With Subheading">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AE99ADF2-8A19-539C-7B68-A4AAF95D5C2D}"/>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spTree>
    <p:extLst>
      <p:ext uri="{BB962C8B-B14F-4D97-AF65-F5344CB8AC3E}">
        <p14:creationId xmlns:p14="http://schemas.microsoft.com/office/powerpoint/2010/main" val="118004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Content With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pic>
        <p:nvPicPr>
          <p:cNvPr id="7" name="Picture 6" descr="A picture containing text&#10;&#10;Description automatically generated">
            <a:extLst>
              <a:ext uri="{FF2B5EF4-FFF2-40B4-BE49-F238E27FC236}">
                <a16:creationId xmlns:a16="http://schemas.microsoft.com/office/drawing/2014/main" id="{6E280812-7F6D-4DEB-E14B-93A6EF4CF5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65"/>
          <a:stretch/>
        </p:blipFill>
        <p:spPr>
          <a:xfrm>
            <a:off x="0" y="5213350"/>
            <a:ext cx="12192000" cy="1644650"/>
          </a:xfrm>
          <a:prstGeom prst="rect">
            <a:avLst/>
          </a:prstGeom>
        </p:spPr>
      </p:pic>
    </p:spTree>
    <p:extLst>
      <p:ext uri="{BB962C8B-B14F-4D97-AF65-F5344CB8AC3E}">
        <p14:creationId xmlns:p14="http://schemas.microsoft.com/office/powerpoint/2010/main" val="371108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No Subheading">
    <p:bg>
      <p:bgPr>
        <a:solidFill>
          <a:schemeClr val="tx2"/>
        </a:solidFill>
        <a:effectLst/>
      </p:bgPr>
    </p:bg>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3819BC71-0BF3-3249-9084-39297DE266F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8756"/>
            <a:ext cx="1075664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6" name="Title 5">
            <a:extLst>
              <a:ext uri="{FF2B5EF4-FFF2-40B4-BE49-F238E27FC236}">
                <a16:creationId xmlns:a16="http://schemas.microsoft.com/office/drawing/2014/main" id="{008E4A27-B1D4-45A4-FAB4-0E78398D3A07}"/>
              </a:ext>
            </a:extLst>
          </p:cNvPr>
          <p:cNvSpPr>
            <a:spLocks noGrp="1"/>
          </p:cNvSpPr>
          <p:nvPr>
            <p:ph type="title" hasCustomPrompt="1"/>
          </p:nvPr>
        </p:nvSpPr>
        <p:spPr>
          <a:xfrm>
            <a:off x="609600" y="555162"/>
            <a:ext cx="10755084" cy="849463"/>
          </a:xfrm>
        </p:spPr>
        <p:txBody>
          <a:bodyPr/>
          <a:lstStyle>
            <a:lvl1pPr>
              <a:defRPr>
                <a:solidFill>
                  <a:schemeClr val="bg1"/>
                </a:solidFill>
              </a:defRPr>
            </a:lvl1pPr>
          </a:lstStyle>
          <a:p>
            <a:r>
              <a:rPr lang="en-US" dirty="0"/>
              <a:t>Main Content No Subheading</a:t>
            </a:r>
          </a:p>
        </p:txBody>
      </p:sp>
    </p:spTree>
    <p:extLst>
      <p:ext uri="{BB962C8B-B14F-4D97-AF65-F5344CB8AC3E}">
        <p14:creationId xmlns:p14="http://schemas.microsoft.com/office/powerpoint/2010/main" val="181306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Content 2 Columns Subheading">
    <p:bg>
      <p:bgPr>
        <a:solidFill>
          <a:schemeClr val="tx2"/>
        </a:solidFill>
        <a:effectLst/>
      </p:bgPr>
    </p:bg>
    <p:spTree>
      <p:nvGrpSpPr>
        <p:cNvPr id="1" name=""/>
        <p:cNvGrpSpPr/>
        <p:nvPr/>
      </p:nvGrpSpPr>
      <p:grpSpPr>
        <a:xfrm>
          <a:off x="0" y="0"/>
          <a:ext cx="0" cy="0"/>
          <a:chOff x="0" y="0"/>
          <a:chExt cx="0" cy="0"/>
        </a:xfrm>
      </p:grpSpPr>
      <p:pic>
        <p:nvPicPr>
          <p:cNvPr id="13" name="Picture 12" descr="A picture containing light&#10;&#10;Description automatically generated">
            <a:extLst>
              <a:ext uri="{FF2B5EF4-FFF2-40B4-BE49-F238E27FC236}">
                <a16:creationId xmlns:a16="http://schemas.microsoft.com/office/drawing/2014/main" id="{95E97680-93D0-F056-492C-F7F79635D8D4}"/>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Main Content Two Columns With Subheading</a:t>
            </a:r>
          </a:p>
        </p:txBody>
      </p:sp>
    </p:spTree>
    <p:extLst>
      <p:ext uri="{BB962C8B-B14F-4D97-AF65-F5344CB8AC3E}">
        <p14:creationId xmlns:p14="http://schemas.microsoft.com/office/powerpoint/2010/main" val="2654028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2 Coulmns No Subheading">
    <p:spTree>
      <p:nvGrpSpPr>
        <p:cNvPr id="1" name=""/>
        <p:cNvGrpSpPr/>
        <p:nvPr/>
      </p:nvGrpSpPr>
      <p:grpSpPr>
        <a:xfrm>
          <a:off x="0" y="0"/>
          <a:ext cx="0" cy="0"/>
          <a:chOff x="0" y="0"/>
          <a:chExt cx="0" cy="0"/>
        </a:xfrm>
      </p:grpSpPr>
      <p:pic>
        <p:nvPicPr>
          <p:cNvPr id="11" name="Picture 10" descr="A picture containing light&#10;&#10;Description automatically generated">
            <a:extLst>
              <a:ext uri="{FF2B5EF4-FFF2-40B4-BE49-F238E27FC236}">
                <a16:creationId xmlns:a16="http://schemas.microsoft.com/office/drawing/2014/main" id="{8DD22E98-5FFE-1CD0-97FA-DFEF7A558EA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3" name="Text Placeholder 9">
            <a:extLst>
              <a:ext uri="{FF2B5EF4-FFF2-40B4-BE49-F238E27FC236}">
                <a16:creationId xmlns:a16="http://schemas.microsoft.com/office/drawing/2014/main" id="{E73A2A0B-B50F-8F04-DDCF-02D5EE6F699A}"/>
              </a:ext>
            </a:extLst>
          </p:cNvPr>
          <p:cNvSpPr>
            <a:spLocks noGrp="1"/>
          </p:cNvSpPr>
          <p:nvPr>
            <p:ph type="body" sz="quarter" idx="15"/>
          </p:nvPr>
        </p:nvSpPr>
        <p:spPr>
          <a:xfrm>
            <a:off x="6244044"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6" name="Title 5">
            <a:extLst>
              <a:ext uri="{FF2B5EF4-FFF2-40B4-BE49-F238E27FC236}">
                <a16:creationId xmlns:a16="http://schemas.microsoft.com/office/drawing/2014/main" id="{F5287FCD-F1E9-5B4F-6968-F9CC9DA8595C}"/>
              </a:ext>
            </a:extLst>
          </p:cNvPr>
          <p:cNvSpPr>
            <a:spLocks noGrp="1"/>
          </p:cNvSpPr>
          <p:nvPr>
            <p:ph type="title" hasCustomPrompt="1"/>
          </p:nvPr>
        </p:nvSpPr>
        <p:spPr>
          <a:xfrm>
            <a:off x="609600" y="555162"/>
            <a:ext cx="10755084" cy="849463"/>
          </a:xfrm>
        </p:spPr>
        <p:txBody>
          <a:bodyPr/>
          <a:lstStyle/>
          <a:p>
            <a:r>
              <a:rPr lang="en-US" dirty="0"/>
              <a:t>Main Content Two Columns No Subheading</a:t>
            </a:r>
          </a:p>
        </p:txBody>
      </p:sp>
    </p:spTree>
    <p:extLst>
      <p:ext uri="{BB962C8B-B14F-4D97-AF65-F5344CB8AC3E}">
        <p14:creationId xmlns:p14="http://schemas.microsoft.com/office/powerpoint/2010/main" val="3242607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ain Content 2 Columns Subheading">
    <p:bg>
      <p:bgPr>
        <a:solidFill>
          <a:schemeClr val="tx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512958"/>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512958"/>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Blank With No Subheading</a:t>
            </a:r>
          </a:p>
        </p:txBody>
      </p:sp>
    </p:spTree>
    <p:extLst>
      <p:ext uri="{BB962C8B-B14F-4D97-AF65-F5344CB8AC3E}">
        <p14:creationId xmlns:p14="http://schemas.microsoft.com/office/powerpoint/2010/main" val="369346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2.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5" name="Straight Connector 4">
            <a:extLst>
              <a:ext uri="{FF2B5EF4-FFF2-40B4-BE49-F238E27FC236}">
                <a16:creationId xmlns:a16="http://schemas.microsoft.com/office/drawing/2014/main" id="{ED74FE44-F49A-7EB8-259A-B6C8F1F07887}"/>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71" r:id="rId2"/>
    <p:sldLayoutId id="2147483767" r:id="rId3"/>
    <p:sldLayoutId id="2147483743" r:id="rId4"/>
    <p:sldLayoutId id="2147483775" r:id="rId5"/>
    <p:sldLayoutId id="2147483758" r:id="rId6"/>
    <p:sldLayoutId id="2147483746" r:id="rId7"/>
    <p:sldLayoutId id="2147483769" r:id="rId8"/>
    <p:sldLayoutId id="2147483776" r:id="rId9"/>
    <p:sldLayoutId id="2147483805" r:id="rId10"/>
    <p:sldLayoutId id="2147483748" r:id="rId11"/>
    <p:sldLayoutId id="2147483749" r:id="rId12"/>
    <p:sldLayoutId id="2147483760" r:id="rId13"/>
    <p:sldLayoutId id="2147483751" r:id="rId14"/>
    <p:sldLayoutId id="2147483761" r:id="rId15"/>
    <p:sldLayoutId id="2147483753" r:id="rId16"/>
    <p:sldLayoutId id="2147483762" r:id="rId17"/>
    <p:sldLayoutId id="2147483744" r:id="rId18"/>
    <p:sldLayoutId id="2147483755" r:id="rId19"/>
    <p:sldLayoutId id="2147483756" r:id="rId20"/>
    <p:sldLayoutId id="2147483757" r:id="rId21"/>
    <p:sldLayoutId id="2147483763" r:id="rId22"/>
    <p:sldLayoutId id="2147483764" r:id="rId23"/>
    <p:sldLayoutId id="2147483765" r:id="rId24"/>
    <p:sldLayoutId id="2147483774" r:id="rId25"/>
    <p:sldLayoutId id="2147483773" r:id="rId26"/>
    <p:sldLayoutId id="2147483692" r:id="rId27"/>
    <p:sldLayoutId id="2147483772" r:id="rId28"/>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4" name="Straight Connector 3">
            <a:extLst>
              <a:ext uri="{FF2B5EF4-FFF2-40B4-BE49-F238E27FC236}">
                <a16:creationId xmlns:a16="http://schemas.microsoft.com/office/drawing/2014/main" id="{B635E024-CEB0-1C20-5B99-D379DDBFA6EC}"/>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5274198"/>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microsoft.com/office/2018/10/relationships/comments" Target="../comments/modernComment_3C3_9E9FE13.xml"/><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microsoft.com/office/2018/10/relationships/comments" Target="../comments/modernComment_40F_7C7E3C9F.xm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13DF0-7E98-4E14-BF4A-6BAEA5ABB8F6}"/>
              </a:ext>
            </a:extLst>
          </p:cNvPr>
          <p:cNvSpPr>
            <a:spLocks noGrp="1"/>
          </p:cNvSpPr>
          <p:nvPr>
            <p:ph type="title"/>
          </p:nvPr>
        </p:nvSpPr>
        <p:spPr/>
        <p:txBody>
          <a:bodyPr/>
          <a:lstStyle/>
          <a:p>
            <a:r>
              <a:rPr lang="en-US" dirty="0"/>
              <a:t>Introduction to the Scheduler</a:t>
            </a:r>
          </a:p>
        </p:txBody>
      </p:sp>
    </p:spTree>
    <p:extLst>
      <p:ext uri="{BB962C8B-B14F-4D97-AF65-F5344CB8AC3E}">
        <p14:creationId xmlns:p14="http://schemas.microsoft.com/office/powerpoint/2010/main" val="1323669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42C2-BE1E-EC4C-86EB-579920C9F9A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47530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Welcome!</a:t>
            </a:r>
          </a:p>
        </p:txBody>
      </p:sp>
      <p:pic>
        <p:nvPicPr>
          <p:cNvPr id="30" name="Picture 29">
            <a:extLst>
              <a:ext uri="{FF2B5EF4-FFF2-40B4-BE49-F238E27FC236}">
                <a16:creationId xmlns:a16="http://schemas.microsoft.com/office/drawing/2014/main" id="{D1BF73BF-B379-0992-2465-9B99753AFD9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576"/>
          <a:stretch/>
        </p:blipFill>
        <p:spPr>
          <a:xfrm>
            <a:off x="616801" y="1411544"/>
            <a:ext cx="4869599" cy="4891293"/>
          </a:xfrm>
          <a:prstGeom prst="rect">
            <a:avLst/>
          </a:prstGeom>
        </p:spPr>
      </p:pic>
      <p:pic>
        <p:nvPicPr>
          <p:cNvPr id="3" name="Picture 2" descr="Elderly woman thumbs up">
            <a:extLst>
              <a:ext uri="{FF2B5EF4-FFF2-40B4-BE49-F238E27FC236}">
                <a16:creationId xmlns:a16="http://schemas.microsoft.com/office/drawing/2014/main" id="{9E13D548-5746-7102-8808-B31CBA140F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6766" y="0"/>
            <a:ext cx="2953174" cy="6858000"/>
          </a:xfrm>
          <a:prstGeom prst="rect">
            <a:avLst/>
          </a:prstGeom>
        </p:spPr>
      </p:pic>
    </p:spTree>
    <p:extLst>
      <p:ext uri="{BB962C8B-B14F-4D97-AF65-F5344CB8AC3E}">
        <p14:creationId xmlns:p14="http://schemas.microsoft.com/office/powerpoint/2010/main" val="166329875"/>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84E4-845F-AD92-E90D-166BA7CCA1FE}"/>
              </a:ext>
            </a:extLst>
          </p:cNvPr>
          <p:cNvSpPr>
            <a:spLocks noGrp="1"/>
          </p:cNvSpPr>
          <p:nvPr>
            <p:ph type="title"/>
          </p:nvPr>
        </p:nvSpPr>
        <p:spPr>
          <a:xfrm>
            <a:off x="609600" y="555162"/>
            <a:ext cx="10753816" cy="618631"/>
          </a:xfrm>
        </p:spPr>
        <p:txBody>
          <a:bodyPr/>
          <a:lstStyle/>
          <a:p>
            <a:r>
              <a:rPr lang="en-US" dirty="0"/>
              <a:t>The Scheduler</a:t>
            </a:r>
          </a:p>
        </p:txBody>
      </p:sp>
      <p:sp>
        <p:nvSpPr>
          <p:cNvPr id="4" name="Text Placeholder 3">
            <a:extLst>
              <a:ext uri="{FF2B5EF4-FFF2-40B4-BE49-F238E27FC236}">
                <a16:creationId xmlns:a16="http://schemas.microsoft.com/office/drawing/2014/main" id="{34378EA6-BDC5-DFAB-4D0E-1AEAEB1FE9D6}"/>
              </a:ext>
            </a:extLst>
          </p:cNvPr>
          <p:cNvSpPr>
            <a:spLocks noGrp="1"/>
          </p:cNvSpPr>
          <p:nvPr>
            <p:ph type="body" sz="quarter" idx="14"/>
          </p:nvPr>
        </p:nvSpPr>
        <p:spPr>
          <a:xfrm>
            <a:off x="1547366" y="2011654"/>
            <a:ext cx="9653041" cy="369332"/>
          </a:xfrm>
        </p:spPr>
        <p:txBody>
          <a:bodyPr/>
          <a:lstStyle/>
          <a:p>
            <a:pPr marL="342900" indent="-342900">
              <a:buClr>
                <a:schemeClr val="tx1"/>
              </a:buClr>
              <a:buFont typeface="Arial" panose="020B0604020202020204" pitchFamily="34" charset="0"/>
              <a:buChar char="•"/>
            </a:pPr>
            <a:r>
              <a:rPr lang="en-US" sz="1800" dirty="0"/>
              <a:t>Complex, different algorithms, etc...</a:t>
            </a:r>
          </a:p>
        </p:txBody>
      </p:sp>
      <p:sp>
        <p:nvSpPr>
          <p:cNvPr id="5" name="Text Placeholder 4">
            <a:extLst>
              <a:ext uri="{FF2B5EF4-FFF2-40B4-BE49-F238E27FC236}">
                <a16:creationId xmlns:a16="http://schemas.microsoft.com/office/drawing/2014/main" id="{39C434FA-916B-7033-929E-1546F530414C}"/>
              </a:ext>
            </a:extLst>
          </p:cNvPr>
          <p:cNvSpPr>
            <a:spLocks noGrp="1"/>
          </p:cNvSpPr>
          <p:nvPr>
            <p:ph type="body" sz="quarter" idx="15"/>
          </p:nvPr>
        </p:nvSpPr>
        <p:spPr>
          <a:xfrm>
            <a:off x="1546906" y="1554485"/>
            <a:ext cx="9653685" cy="400110"/>
          </a:xfrm>
        </p:spPr>
        <p:txBody>
          <a:bodyPr/>
          <a:lstStyle/>
          <a:p>
            <a:r>
              <a:rPr lang="en-US" sz="2000" dirty="0">
                <a:solidFill>
                  <a:schemeClr val="bg1"/>
                </a:solidFill>
              </a:rPr>
              <a:t>The scheduler is a part of the OS that handles process scheduling.</a:t>
            </a:r>
          </a:p>
        </p:txBody>
      </p:sp>
      <p:sp>
        <p:nvSpPr>
          <p:cNvPr id="7" name="Text Placeholder 6">
            <a:extLst>
              <a:ext uri="{FF2B5EF4-FFF2-40B4-BE49-F238E27FC236}">
                <a16:creationId xmlns:a16="http://schemas.microsoft.com/office/drawing/2014/main" id="{E91C9436-2CEB-3FB7-1104-D2580D3B5DAA}"/>
              </a:ext>
            </a:extLst>
          </p:cNvPr>
          <p:cNvSpPr>
            <a:spLocks noGrp="1"/>
          </p:cNvSpPr>
          <p:nvPr>
            <p:ph type="body" sz="quarter" idx="17"/>
          </p:nvPr>
        </p:nvSpPr>
        <p:spPr>
          <a:xfrm>
            <a:off x="1546906" y="2811936"/>
            <a:ext cx="9653685" cy="400110"/>
          </a:xfrm>
        </p:spPr>
        <p:txBody>
          <a:bodyPr/>
          <a:lstStyle/>
          <a:p>
            <a:r>
              <a:rPr lang="en-US" sz="2000" dirty="0">
                <a:solidFill>
                  <a:schemeClr val="bg1"/>
                </a:solidFill>
              </a:rPr>
              <a:t>The scheduler decides which process gets to run (and when).</a:t>
            </a:r>
          </a:p>
        </p:txBody>
      </p:sp>
      <p:sp>
        <p:nvSpPr>
          <p:cNvPr id="14" name="Oval 13">
            <a:extLst>
              <a:ext uri="{FF2B5EF4-FFF2-40B4-BE49-F238E27FC236}">
                <a16:creationId xmlns:a16="http://schemas.microsoft.com/office/drawing/2014/main" id="{A3143E82-BB74-BF65-AC73-FF9CD824E4E7}"/>
              </a:ext>
              <a:ext uri="{C183D7F6-B498-43B3-948B-1728B52AA6E4}">
                <adec:decorative xmlns:adec="http://schemas.microsoft.com/office/drawing/2017/decorative" val="1"/>
              </a:ext>
            </a:extLst>
          </p:cNvPr>
          <p:cNvSpPr/>
          <p:nvPr/>
        </p:nvSpPr>
        <p:spPr>
          <a:xfrm>
            <a:off x="697955" y="1377853"/>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15" name="Graphic 14" descr="Clock with solid fill">
            <a:extLst>
              <a:ext uri="{FF2B5EF4-FFF2-40B4-BE49-F238E27FC236}">
                <a16:creationId xmlns:a16="http://schemas.microsoft.com/office/drawing/2014/main" id="{F56470D1-9E9C-EAAA-8808-814D2496DBC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93532" y="1473431"/>
            <a:ext cx="562219" cy="562219"/>
          </a:xfrm>
          <a:prstGeom prst="rect">
            <a:avLst/>
          </a:prstGeom>
        </p:spPr>
      </p:pic>
      <p:sp>
        <p:nvSpPr>
          <p:cNvPr id="17" name="Oval 16">
            <a:extLst>
              <a:ext uri="{FF2B5EF4-FFF2-40B4-BE49-F238E27FC236}">
                <a16:creationId xmlns:a16="http://schemas.microsoft.com/office/drawing/2014/main" id="{7E6CFCD8-F247-90CE-E4F1-A8814E44DD1E}"/>
              </a:ext>
              <a:ext uri="{C183D7F6-B498-43B3-948B-1728B52AA6E4}">
                <adec:decorative xmlns:adec="http://schemas.microsoft.com/office/drawing/2017/decorative" val="1"/>
              </a:ext>
            </a:extLst>
          </p:cNvPr>
          <p:cNvSpPr/>
          <p:nvPr/>
        </p:nvSpPr>
        <p:spPr>
          <a:xfrm>
            <a:off x="697955" y="2635304"/>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18" name="Graphic 17" descr="Clipboard Checked with solid fill">
            <a:extLst>
              <a:ext uri="{FF2B5EF4-FFF2-40B4-BE49-F238E27FC236}">
                <a16:creationId xmlns:a16="http://schemas.microsoft.com/office/drawing/2014/main" id="{035C23A2-18D6-E9CE-DD14-CFD438EF7BA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93532" y="2730881"/>
            <a:ext cx="562219" cy="562219"/>
          </a:xfrm>
          <a:prstGeom prst="rect">
            <a:avLst/>
          </a:prstGeom>
        </p:spPr>
      </p:pic>
      <p:sp>
        <p:nvSpPr>
          <p:cNvPr id="16" name="Text Placeholder 3">
            <a:extLst>
              <a:ext uri="{FF2B5EF4-FFF2-40B4-BE49-F238E27FC236}">
                <a16:creationId xmlns:a16="http://schemas.microsoft.com/office/drawing/2014/main" id="{57EFEDE7-FB1F-9A9F-EC2B-42A1B6A81277}"/>
              </a:ext>
            </a:extLst>
          </p:cNvPr>
          <p:cNvSpPr txBox="1">
            <a:spLocks/>
          </p:cNvSpPr>
          <p:nvPr/>
        </p:nvSpPr>
        <p:spPr>
          <a:xfrm>
            <a:off x="1547366" y="3244334"/>
            <a:ext cx="9653041" cy="369332"/>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sz="1800" dirty="0"/>
              <a:t>Not necessarily first in first out – from the process table</a:t>
            </a:r>
          </a:p>
        </p:txBody>
      </p:sp>
      <p:sp>
        <p:nvSpPr>
          <p:cNvPr id="20" name="Text Placeholder 6">
            <a:extLst>
              <a:ext uri="{FF2B5EF4-FFF2-40B4-BE49-F238E27FC236}">
                <a16:creationId xmlns:a16="http://schemas.microsoft.com/office/drawing/2014/main" id="{0B408F8B-84B3-58E8-F3CD-21C0F3BD1061}"/>
              </a:ext>
            </a:extLst>
          </p:cNvPr>
          <p:cNvSpPr txBox="1">
            <a:spLocks/>
          </p:cNvSpPr>
          <p:nvPr/>
        </p:nvSpPr>
        <p:spPr>
          <a:xfrm>
            <a:off x="1546906" y="4066463"/>
            <a:ext cx="9653685"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The scheduler is ready to respond after interrupts (I/O, etc.).</a:t>
            </a:r>
          </a:p>
        </p:txBody>
      </p:sp>
      <p:sp>
        <p:nvSpPr>
          <p:cNvPr id="21" name="Oval 20">
            <a:extLst>
              <a:ext uri="{FF2B5EF4-FFF2-40B4-BE49-F238E27FC236}">
                <a16:creationId xmlns:a16="http://schemas.microsoft.com/office/drawing/2014/main" id="{4011FB3D-59F9-35DA-5AED-55E9BADDA91F}"/>
              </a:ext>
              <a:ext uri="{C183D7F6-B498-43B3-948B-1728B52AA6E4}">
                <adec:decorative xmlns:adec="http://schemas.microsoft.com/office/drawing/2017/decorative" val="1"/>
              </a:ext>
            </a:extLst>
          </p:cNvPr>
          <p:cNvSpPr/>
          <p:nvPr/>
        </p:nvSpPr>
        <p:spPr>
          <a:xfrm>
            <a:off x="697955" y="3889831"/>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22" name="Graphic 21" descr="Stop with solid fill">
            <a:extLst>
              <a:ext uri="{FF2B5EF4-FFF2-40B4-BE49-F238E27FC236}">
                <a16:creationId xmlns:a16="http://schemas.microsoft.com/office/drawing/2014/main" id="{055248ED-CB37-82AB-C052-310F5BD02BC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3532" y="3985408"/>
            <a:ext cx="562219" cy="562219"/>
          </a:xfrm>
          <a:prstGeom prst="rect">
            <a:avLst/>
          </a:prstGeom>
        </p:spPr>
      </p:pic>
      <p:sp>
        <p:nvSpPr>
          <p:cNvPr id="23" name="Text Placeholder 3">
            <a:extLst>
              <a:ext uri="{FF2B5EF4-FFF2-40B4-BE49-F238E27FC236}">
                <a16:creationId xmlns:a16="http://schemas.microsoft.com/office/drawing/2014/main" id="{38F8D88A-8179-DCBA-8D98-F02E51F608BA}"/>
              </a:ext>
            </a:extLst>
          </p:cNvPr>
          <p:cNvSpPr txBox="1">
            <a:spLocks/>
          </p:cNvSpPr>
          <p:nvPr/>
        </p:nvSpPr>
        <p:spPr>
          <a:xfrm>
            <a:off x="1547366" y="4498861"/>
            <a:ext cx="9653041" cy="369332"/>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sz="1800" dirty="0"/>
              <a:t>It has to know where to stop, where to restart.</a:t>
            </a:r>
          </a:p>
        </p:txBody>
      </p:sp>
      <p:sp>
        <p:nvSpPr>
          <p:cNvPr id="24" name="Text Placeholder 6">
            <a:extLst>
              <a:ext uri="{FF2B5EF4-FFF2-40B4-BE49-F238E27FC236}">
                <a16:creationId xmlns:a16="http://schemas.microsoft.com/office/drawing/2014/main" id="{CF69F896-E5CB-062C-165C-2C9153985B6A}"/>
              </a:ext>
            </a:extLst>
          </p:cNvPr>
          <p:cNvSpPr txBox="1">
            <a:spLocks/>
          </p:cNvSpPr>
          <p:nvPr/>
        </p:nvSpPr>
        <p:spPr>
          <a:xfrm>
            <a:off x="1546906" y="5320990"/>
            <a:ext cx="9653685"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Balances needs of processes to avoid problems (i.e., starvation).</a:t>
            </a:r>
          </a:p>
        </p:txBody>
      </p:sp>
      <p:sp>
        <p:nvSpPr>
          <p:cNvPr id="25" name="Oval 24">
            <a:extLst>
              <a:ext uri="{FF2B5EF4-FFF2-40B4-BE49-F238E27FC236}">
                <a16:creationId xmlns:a16="http://schemas.microsoft.com/office/drawing/2014/main" id="{5BBED959-13C2-E3F3-BE90-A217349D1B1F}"/>
              </a:ext>
              <a:ext uri="{C183D7F6-B498-43B3-948B-1728B52AA6E4}">
                <adec:decorative xmlns:adec="http://schemas.microsoft.com/office/drawing/2017/decorative" val="1"/>
              </a:ext>
            </a:extLst>
          </p:cNvPr>
          <p:cNvSpPr/>
          <p:nvPr/>
        </p:nvSpPr>
        <p:spPr>
          <a:xfrm>
            <a:off x="697955" y="5144358"/>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26" name="Graphic 25" descr="Scales of justice with solid fill">
            <a:extLst>
              <a:ext uri="{FF2B5EF4-FFF2-40B4-BE49-F238E27FC236}">
                <a16:creationId xmlns:a16="http://schemas.microsoft.com/office/drawing/2014/main" id="{AF3F71D7-D712-919C-DB55-5D80AD604DD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93532" y="5239935"/>
            <a:ext cx="562219" cy="562219"/>
          </a:xfrm>
          <a:prstGeom prst="rect">
            <a:avLst/>
          </a:prstGeom>
        </p:spPr>
      </p:pic>
    </p:spTree>
    <p:extLst>
      <p:ext uri="{BB962C8B-B14F-4D97-AF65-F5344CB8AC3E}">
        <p14:creationId xmlns:p14="http://schemas.microsoft.com/office/powerpoint/2010/main" val="193367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build="p"/>
      <p:bldP spid="14" grpId="0" animBg="1"/>
      <p:bldP spid="17" grpId="0" animBg="1"/>
      <p:bldP spid="16" grpId="0"/>
      <p:bldP spid="20" grpId="0" build="p"/>
      <p:bldP spid="21" grpId="0" animBg="1"/>
      <p:bldP spid="23" grpId="0"/>
      <p:bldP spid="24" grpId="0" build="p"/>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a:xfrm>
            <a:off x="609600" y="555163"/>
            <a:ext cx="4876799" cy="1068886"/>
          </a:xfrm>
        </p:spPr>
        <p:txBody>
          <a:bodyPr/>
          <a:lstStyle/>
          <a:p>
            <a:r>
              <a:rPr lang="en-US" dirty="0"/>
              <a:t>Who Schedules the Scheduler?</a:t>
            </a:r>
          </a:p>
        </p:txBody>
      </p:sp>
      <p:pic>
        <p:nvPicPr>
          <p:cNvPr id="8" name="Picture Placeholder 7">
            <a:extLst>
              <a:ext uri="{FF2B5EF4-FFF2-40B4-BE49-F238E27FC236}">
                <a16:creationId xmlns:a16="http://schemas.microsoft.com/office/drawing/2014/main" id="{D74A6480-B3E0-E7FD-5690-060E658C15DA}"/>
              </a:ext>
              <a:ext uri="{C183D7F6-B498-43B3-948B-1728B52AA6E4}">
                <adec:decorative xmlns:adec="http://schemas.microsoft.com/office/drawing/2017/decorative" val="1"/>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t="8548" b="8548"/>
          <a:stretch>
            <a:fillRect/>
          </a:stretch>
        </p:blipFill>
        <p:spPr/>
      </p:pic>
      <p:sp>
        <p:nvSpPr>
          <p:cNvPr id="30" name="Text Placeholder 1">
            <a:extLst>
              <a:ext uri="{FF2B5EF4-FFF2-40B4-BE49-F238E27FC236}">
                <a16:creationId xmlns:a16="http://schemas.microsoft.com/office/drawing/2014/main" id="{1767E0F4-5B4F-9CBB-1500-70CDDAD96CF9}"/>
              </a:ext>
            </a:extLst>
          </p:cNvPr>
          <p:cNvSpPr txBox="1">
            <a:spLocks/>
          </p:cNvSpPr>
          <p:nvPr/>
        </p:nvSpPr>
        <p:spPr>
          <a:xfrm>
            <a:off x="1206500" y="1760038"/>
            <a:ext cx="46609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The OS enters kernel mode.</a:t>
            </a:r>
          </a:p>
        </p:txBody>
      </p:sp>
      <p:grpSp>
        <p:nvGrpSpPr>
          <p:cNvPr id="31" name="Group 30">
            <a:extLst>
              <a:ext uri="{FF2B5EF4-FFF2-40B4-BE49-F238E27FC236}">
                <a16:creationId xmlns:a16="http://schemas.microsoft.com/office/drawing/2014/main" id="{24D184BD-1713-FF66-E6DE-DF3FD4AB517D}"/>
              </a:ext>
              <a:ext uri="{C183D7F6-B498-43B3-948B-1728B52AA6E4}">
                <adec:decorative xmlns:adec="http://schemas.microsoft.com/office/drawing/2017/decorative" val="1"/>
              </a:ext>
            </a:extLst>
          </p:cNvPr>
          <p:cNvGrpSpPr/>
          <p:nvPr/>
        </p:nvGrpSpPr>
        <p:grpSpPr>
          <a:xfrm>
            <a:off x="722965" y="1729261"/>
            <a:ext cx="416693" cy="461665"/>
            <a:chOff x="875365" y="3406513"/>
            <a:chExt cx="416693" cy="461665"/>
          </a:xfrm>
        </p:grpSpPr>
        <p:sp>
          <p:nvSpPr>
            <p:cNvPr id="32" name="Oval 31">
              <a:extLst>
                <a:ext uri="{FF2B5EF4-FFF2-40B4-BE49-F238E27FC236}">
                  <a16:creationId xmlns:a16="http://schemas.microsoft.com/office/drawing/2014/main" id="{765F3025-17F7-00DF-ABAD-8E8B74ECC295}"/>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301B2489-F78A-E2E1-502F-255870D34474}"/>
                </a:ext>
              </a:extLst>
            </p:cNvPr>
            <p:cNvSpPr txBox="1"/>
            <p:nvPr/>
          </p:nvSpPr>
          <p:spPr>
            <a:xfrm>
              <a:off x="888786" y="3406513"/>
              <a:ext cx="389850"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3" name="Text Placeholder 1">
            <a:extLst>
              <a:ext uri="{FF2B5EF4-FFF2-40B4-BE49-F238E27FC236}">
                <a16:creationId xmlns:a16="http://schemas.microsoft.com/office/drawing/2014/main" id="{B70EC015-CACC-E92E-2B63-4CE1C5854AEF}"/>
              </a:ext>
            </a:extLst>
          </p:cNvPr>
          <p:cNvSpPr txBox="1">
            <a:spLocks/>
          </p:cNvSpPr>
          <p:nvPr/>
        </p:nvSpPr>
        <p:spPr>
          <a:xfrm>
            <a:off x="1206500" y="2260512"/>
            <a:ext cx="4660900"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The old process is removed and stored in memory.</a:t>
            </a:r>
          </a:p>
        </p:txBody>
      </p:sp>
      <p:grpSp>
        <p:nvGrpSpPr>
          <p:cNvPr id="14" name="Group 13">
            <a:extLst>
              <a:ext uri="{FF2B5EF4-FFF2-40B4-BE49-F238E27FC236}">
                <a16:creationId xmlns:a16="http://schemas.microsoft.com/office/drawing/2014/main" id="{9B0B14BF-843D-2056-D716-2068AACC97AE}"/>
              </a:ext>
              <a:ext uri="{C183D7F6-B498-43B3-948B-1728B52AA6E4}">
                <adec:decorative xmlns:adec="http://schemas.microsoft.com/office/drawing/2017/decorative" val="1"/>
              </a:ext>
            </a:extLst>
          </p:cNvPr>
          <p:cNvGrpSpPr/>
          <p:nvPr/>
        </p:nvGrpSpPr>
        <p:grpSpPr>
          <a:xfrm>
            <a:off x="722965" y="2383623"/>
            <a:ext cx="416693" cy="461665"/>
            <a:chOff x="875365" y="3406513"/>
            <a:chExt cx="416693" cy="461665"/>
          </a:xfrm>
        </p:grpSpPr>
        <p:sp>
          <p:nvSpPr>
            <p:cNvPr id="15" name="Oval 14">
              <a:extLst>
                <a:ext uri="{FF2B5EF4-FFF2-40B4-BE49-F238E27FC236}">
                  <a16:creationId xmlns:a16="http://schemas.microsoft.com/office/drawing/2014/main" id="{D65F7CD9-A6BA-8442-435D-231082FB321B}"/>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C29B4D6F-73B0-0ABE-D7F0-5BE69B90CA21}"/>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2</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17" name="Text Placeholder 1">
            <a:extLst>
              <a:ext uri="{FF2B5EF4-FFF2-40B4-BE49-F238E27FC236}">
                <a16:creationId xmlns:a16="http://schemas.microsoft.com/office/drawing/2014/main" id="{D533BF09-1A5C-8AC1-9F3B-513088E58ACC}"/>
              </a:ext>
            </a:extLst>
          </p:cNvPr>
          <p:cNvSpPr txBox="1">
            <a:spLocks/>
          </p:cNvSpPr>
          <p:nvPr/>
        </p:nvSpPr>
        <p:spPr>
          <a:xfrm>
            <a:off x="1206500" y="3068762"/>
            <a:ext cx="46609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A new process is loaded.</a:t>
            </a:r>
          </a:p>
        </p:txBody>
      </p:sp>
      <p:grpSp>
        <p:nvGrpSpPr>
          <p:cNvPr id="18" name="Group 17">
            <a:extLst>
              <a:ext uri="{FF2B5EF4-FFF2-40B4-BE49-F238E27FC236}">
                <a16:creationId xmlns:a16="http://schemas.microsoft.com/office/drawing/2014/main" id="{9AD75FE6-6B04-E728-E912-3760272917B6}"/>
              </a:ext>
              <a:ext uri="{C183D7F6-B498-43B3-948B-1728B52AA6E4}">
                <adec:decorative xmlns:adec="http://schemas.microsoft.com/office/drawing/2017/decorative" val="1"/>
              </a:ext>
            </a:extLst>
          </p:cNvPr>
          <p:cNvGrpSpPr/>
          <p:nvPr/>
        </p:nvGrpSpPr>
        <p:grpSpPr>
          <a:xfrm>
            <a:off x="722965" y="3037985"/>
            <a:ext cx="416693" cy="461665"/>
            <a:chOff x="875365" y="3406513"/>
            <a:chExt cx="416693" cy="461665"/>
          </a:xfrm>
        </p:grpSpPr>
        <p:sp>
          <p:nvSpPr>
            <p:cNvPr id="19" name="Oval 18">
              <a:extLst>
                <a:ext uri="{FF2B5EF4-FFF2-40B4-BE49-F238E27FC236}">
                  <a16:creationId xmlns:a16="http://schemas.microsoft.com/office/drawing/2014/main" id="{A494365C-F7BD-5B03-4A65-82A52F6D29AA}"/>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8519CD05-7A77-37AA-0337-E86FC09A80E4}"/>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3</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21" name="Text Placeholder 1">
            <a:extLst>
              <a:ext uri="{FF2B5EF4-FFF2-40B4-BE49-F238E27FC236}">
                <a16:creationId xmlns:a16="http://schemas.microsoft.com/office/drawing/2014/main" id="{1C3367C3-07EC-D76A-A7E2-4B81586DFE8D}"/>
              </a:ext>
            </a:extLst>
          </p:cNvPr>
          <p:cNvSpPr txBox="1">
            <a:spLocks/>
          </p:cNvSpPr>
          <p:nvPr/>
        </p:nvSpPr>
        <p:spPr>
          <a:xfrm>
            <a:off x="1206500" y="3569236"/>
            <a:ext cx="4660900"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The OS switches back to User mode, and the process runs.</a:t>
            </a:r>
          </a:p>
        </p:txBody>
      </p:sp>
      <p:grpSp>
        <p:nvGrpSpPr>
          <p:cNvPr id="22" name="Group 21">
            <a:extLst>
              <a:ext uri="{FF2B5EF4-FFF2-40B4-BE49-F238E27FC236}">
                <a16:creationId xmlns:a16="http://schemas.microsoft.com/office/drawing/2014/main" id="{B3B7B159-52F4-6E4E-D1B5-8148D0178B9C}"/>
              </a:ext>
              <a:ext uri="{C183D7F6-B498-43B3-948B-1728B52AA6E4}">
                <adec:decorative xmlns:adec="http://schemas.microsoft.com/office/drawing/2017/decorative" val="1"/>
              </a:ext>
            </a:extLst>
          </p:cNvPr>
          <p:cNvGrpSpPr/>
          <p:nvPr/>
        </p:nvGrpSpPr>
        <p:grpSpPr>
          <a:xfrm>
            <a:off x="722965" y="3692347"/>
            <a:ext cx="416693" cy="461665"/>
            <a:chOff x="875365" y="3406513"/>
            <a:chExt cx="416693" cy="461665"/>
          </a:xfrm>
        </p:grpSpPr>
        <p:sp>
          <p:nvSpPr>
            <p:cNvPr id="23" name="Oval 22">
              <a:extLst>
                <a:ext uri="{FF2B5EF4-FFF2-40B4-BE49-F238E27FC236}">
                  <a16:creationId xmlns:a16="http://schemas.microsoft.com/office/drawing/2014/main" id="{57AAB29C-7C94-E00E-D09A-7B09CB0C5EF4}"/>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A03F056E-5330-F4C7-7ACD-E409FEDD754D}"/>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4</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25" name="Text Placeholder 1">
            <a:extLst>
              <a:ext uri="{FF2B5EF4-FFF2-40B4-BE49-F238E27FC236}">
                <a16:creationId xmlns:a16="http://schemas.microsoft.com/office/drawing/2014/main" id="{71985C91-FFC4-BD3F-B100-4C269B3B724A}"/>
              </a:ext>
            </a:extLst>
          </p:cNvPr>
          <p:cNvSpPr txBox="1">
            <a:spLocks/>
          </p:cNvSpPr>
          <p:nvPr/>
        </p:nvSpPr>
        <p:spPr>
          <a:xfrm>
            <a:off x="1206500" y="4377486"/>
            <a:ext cx="46609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The scheduler sets an alarm.</a:t>
            </a:r>
          </a:p>
        </p:txBody>
      </p:sp>
      <p:grpSp>
        <p:nvGrpSpPr>
          <p:cNvPr id="26" name="Group 25">
            <a:extLst>
              <a:ext uri="{FF2B5EF4-FFF2-40B4-BE49-F238E27FC236}">
                <a16:creationId xmlns:a16="http://schemas.microsoft.com/office/drawing/2014/main" id="{1D89D09E-E7A8-BCAD-38B4-671BBAD54266}"/>
              </a:ext>
              <a:ext uri="{C183D7F6-B498-43B3-948B-1728B52AA6E4}">
                <adec:decorative xmlns:adec="http://schemas.microsoft.com/office/drawing/2017/decorative" val="1"/>
              </a:ext>
            </a:extLst>
          </p:cNvPr>
          <p:cNvGrpSpPr/>
          <p:nvPr/>
        </p:nvGrpSpPr>
        <p:grpSpPr>
          <a:xfrm>
            <a:off x="722965" y="4346708"/>
            <a:ext cx="416693" cy="461665"/>
            <a:chOff x="875365" y="3406513"/>
            <a:chExt cx="416693" cy="461665"/>
          </a:xfrm>
        </p:grpSpPr>
        <p:sp>
          <p:nvSpPr>
            <p:cNvPr id="27" name="Oval 26">
              <a:extLst>
                <a:ext uri="{FF2B5EF4-FFF2-40B4-BE49-F238E27FC236}">
                  <a16:creationId xmlns:a16="http://schemas.microsoft.com/office/drawing/2014/main" id="{26D2C356-71B1-523E-F42E-FFEC35F95F82}"/>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0FFB77D2-2303-9BBA-211D-6D211B1CA218}"/>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5</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35" name="Text Placeholder 1">
            <a:extLst>
              <a:ext uri="{FF2B5EF4-FFF2-40B4-BE49-F238E27FC236}">
                <a16:creationId xmlns:a16="http://schemas.microsoft.com/office/drawing/2014/main" id="{B17C2598-0A0B-ACD9-C989-D460E7F91692}"/>
              </a:ext>
            </a:extLst>
          </p:cNvPr>
          <p:cNvSpPr txBox="1">
            <a:spLocks/>
          </p:cNvSpPr>
          <p:nvPr/>
        </p:nvSpPr>
        <p:spPr>
          <a:xfrm>
            <a:off x="1206500" y="4877960"/>
            <a:ext cx="4660900" cy="1015663"/>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When the alarm goes off, the OS interrupts the running process, and the scheduler is executed.</a:t>
            </a:r>
          </a:p>
        </p:txBody>
      </p:sp>
      <p:grpSp>
        <p:nvGrpSpPr>
          <p:cNvPr id="40" name="Group 39">
            <a:extLst>
              <a:ext uri="{FF2B5EF4-FFF2-40B4-BE49-F238E27FC236}">
                <a16:creationId xmlns:a16="http://schemas.microsoft.com/office/drawing/2014/main" id="{9B2C6411-3F18-5000-75CE-B99A25D0428E}"/>
              </a:ext>
              <a:ext uri="{C183D7F6-B498-43B3-948B-1728B52AA6E4}">
                <adec:decorative xmlns:adec="http://schemas.microsoft.com/office/drawing/2017/decorative" val="1"/>
              </a:ext>
            </a:extLst>
          </p:cNvPr>
          <p:cNvGrpSpPr/>
          <p:nvPr/>
        </p:nvGrpSpPr>
        <p:grpSpPr>
          <a:xfrm>
            <a:off x="722965" y="5154959"/>
            <a:ext cx="416693" cy="461665"/>
            <a:chOff x="875365" y="3406513"/>
            <a:chExt cx="416693" cy="461665"/>
          </a:xfrm>
        </p:grpSpPr>
        <p:sp>
          <p:nvSpPr>
            <p:cNvPr id="41" name="Oval 40">
              <a:extLst>
                <a:ext uri="{FF2B5EF4-FFF2-40B4-BE49-F238E27FC236}">
                  <a16:creationId xmlns:a16="http://schemas.microsoft.com/office/drawing/2014/main" id="{3D9B3169-41F4-5942-D92C-27C6503F17CC}"/>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42" name="TextBox 41">
              <a:extLst>
                <a:ext uri="{FF2B5EF4-FFF2-40B4-BE49-F238E27FC236}">
                  <a16:creationId xmlns:a16="http://schemas.microsoft.com/office/drawing/2014/main" id="{38672B84-291A-95EF-6852-9AA72F8B1CFD}"/>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6</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43" name="Text Placeholder 1">
            <a:extLst>
              <a:ext uri="{FF2B5EF4-FFF2-40B4-BE49-F238E27FC236}">
                <a16:creationId xmlns:a16="http://schemas.microsoft.com/office/drawing/2014/main" id="{1E552084-22B9-1FF0-75BC-831250822558}"/>
              </a:ext>
            </a:extLst>
          </p:cNvPr>
          <p:cNvSpPr txBox="1">
            <a:spLocks/>
          </p:cNvSpPr>
          <p:nvPr/>
        </p:nvSpPr>
        <p:spPr>
          <a:xfrm>
            <a:off x="1206500" y="5993985"/>
            <a:ext cx="46609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2000" dirty="0">
                <a:solidFill>
                  <a:srgbClr val="FFFFFF"/>
                </a:solidFill>
              </a:rPr>
              <a:t>The cycle repeats itself.</a:t>
            </a:r>
          </a:p>
        </p:txBody>
      </p:sp>
      <p:grpSp>
        <p:nvGrpSpPr>
          <p:cNvPr id="44" name="Group 43">
            <a:extLst>
              <a:ext uri="{FF2B5EF4-FFF2-40B4-BE49-F238E27FC236}">
                <a16:creationId xmlns:a16="http://schemas.microsoft.com/office/drawing/2014/main" id="{83E4E93C-B804-AF85-EF12-66B9F7030F6F}"/>
              </a:ext>
              <a:ext uri="{C183D7F6-B498-43B3-948B-1728B52AA6E4}">
                <adec:decorative xmlns:adec="http://schemas.microsoft.com/office/drawing/2017/decorative" val="1"/>
              </a:ext>
            </a:extLst>
          </p:cNvPr>
          <p:cNvGrpSpPr/>
          <p:nvPr/>
        </p:nvGrpSpPr>
        <p:grpSpPr>
          <a:xfrm>
            <a:off x="722965" y="5963208"/>
            <a:ext cx="416693" cy="461665"/>
            <a:chOff x="875365" y="3406513"/>
            <a:chExt cx="416693" cy="461665"/>
          </a:xfrm>
        </p:grpSpPr>
        <p:sp>
          <p:nvSpPr>
            <p:cNvPr id="45" name="Oval 44">
              <a:extLst>
                <a:ext uri="{FF2B5EF4-FFF2-40B4-BE49-F238E27FC236}">
                  <a16:creationId xmlns:a16="http://schemas.microsoft.com/office/drawing/2014/main" id="{6B055B9A-703C-A121-47DF-BC8467A0BD1D}"/>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46" name="TextBox 45">
              <a:extLst>
                <a:ext uri="{FF2B5EF4-FFF2-40B4-BE49-F238E27FC236}">
                  <a16:creationId xmlns:a16="http://schemas.microsoft.com/office/drawing/2014/main" id="{EBAF667B-4333-1A7D-813C-90D042E8091E}"/>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7</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Tree>
    <p:extLst>
      <p:ext uri="{BB962C8B-B14F-4D97-AF65-F5344CB8AC3E}">
        <p14:creationId xmlns:p14="http://schemas.microsoft.com/office/powerpoint/2010/main" val="208864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3" grpId="0"/>
      <p:bldP spid="17" grpId="0"/>
      <p:bldP spid="21" grpId="0"/>
      <p:bldP spid="25" grpId="0"/>
      <p:bldP spid="35" grpId="0"/>
      <p:bldP spid="43" grpId="0"/>
    </p:bld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17B40E-AE5F-5458-0260-66253C43A481}"/>
              </a:ext>
            </a:extLst>
          </p:cNvPr>
          <p:cNvSpPr>
            <a:spLocks noGrp="1"/>
          </p:cNvSpPr>
          <p:nvPr>
            <p:ph type="body" sz="quarter" idx="13"/>
          </p:nvPr>
        </p:nvSpPr>
        <p:spPr/>
        <p:txBody>
          <a:bodyPr/>
          <a:lstStyle/>
          <a:p>
            <a:r>
              <a:rPr lang="en-US" dirty="0"/>
              <a:t>There are several possible states.</a:t>
            </a:r>
          </a:p>
        </p:txBody>
      </p:sp>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t>Process States</a:t>
            </a:r>
          </a:p>
        </p:txBody>
      </p:sp>
      <p:sp>
        <p:nvSpPr>
          <p:cNvPr id="11" name="Text Placeholder 1">
            <a:extLst>
              <a:ext uri="{FF2B5EF4-FFF2-40B4-BE49-F238E27FC236}">
                <a16:creationId xmlns:a16="http://schemas.microsoft.com/office/drawing/2014/main" id="{5131FC22-6745-BF91-B5D6-3326A4902A08}"/>
              </a:ext>
            </a:extLst>
          </p:cNvPr>
          <p:cNvSpPr txBox="1">
            <a:spLocks/>
          </p:cNvSpPr>
          <p:nvPr/>
        </p:nvSpPr>
        <p:spPr>
          <a:xfrm>
            <a:off x="736386" y="3108040"/>
            <a:ext cx="3479354" cy="256480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Clr>
                <a:schemeClr val="tx1"/>
              </a:buClr>
              <a:buFont typeface="Arial" panose="020B0604020202020204" pitchFamily="34" charset="0"/>
              <a:buChar char="•"/>
            </a:pPr>
            <a:r>
              <a:rPr lang="en-US" sz="1800" b="1" dirty="0">
                <a:solidFill>
                  <a:schemeClr val="tx1"/>
                </a:solidFill>
              </a:rPr>
              <a:t>Running</a:t>
            </a:r>
            <a:br>
              <a:rPr lang="en-US" sz="1800" dirty="0"/>
            </a:br>
            <a:r>
              <a:rPr lang="en-US" sz="1800" dirty="0"/>
              <a:t>Executing instructions</a:t>
            </a:r>
          </a:p>
          <a:p>
            <a:pPr marL="342900" indent="-342900">
              <a:lnSpc>
                <a:spcPct val="100000"/>
              </a:lnSpc>
              <a:buClr>
                <a:schemeClr val="tx1"/>
              </a:buClr>
              <a:buFont typeface="Arial" panose="020B0604020202020204" pitchFamily="34" charset="0"/>
              <a:buChar char="•"/>
            </a:pPr>
            <a:r>
              <a:rPr lang="en-US" sz="1800" b="1" dirty="0">
                <a:solidFill>
                  <a:schemeClr val="tx1"/>
                </a:solidFill>
              </a:rPr>
              <a:t>Ready</a:t>
            </a:r>
            <a:br>
              <a:rPr lang="en-US" sz="1800" dirty="0"/>
            </a:br>
            <a:r>
              <a:rPr lang="en-US" sz="1800" dirty="0"/>
              <a:t>Runnable – not currently executing instructions</a:t>
            </a:r>
          </a:p>
          <a:p>
            <a:pPr marL="342900" indent="-342900">
              <a:lnSpc>
                <a:spcPct val="100000"/>
              </a:lnSpc>
              <a:buClr>
                <a:schemeClr val="tx1"/>
              </a:buClr>
              <a:buFont typeface="Arial" panose="020B0604020202020204" pitchFamily="34" charset="0"/>
              <a:buChar char="•"/>
            </a:pPr>
            <a:r>
              <a:rPr lang="en-US" sz="1800" b="1" dirty="0">
                <a:solidFill>
                  <a:schemeClr val="tx1"/>
                </a:solidFill>
              </a:rPr>
              <a:t>Blocked</a:t>
            </a:r>
            <a:br>
              <a:rPr lang="en-US" sz="1800" dirty="0"/>
            </a:br>
            <a:r>
              <a:rPr lang="en-US" sz="1800" dirty="0"/>
              <a:t>Waiting on an external event</a:t>
            </a:r>
            <a:br>
              <a:rPr lang="en-US" sz="1800" dirty="0"/>
            </a:br>
            <a:r>
              <a:rPr lang="en-US" sz="1800" dirty="0"/>
              <a:t>Has yielded the CPU</a:t>
            </a:r>
          </a:p>
        </p:txBody>
      </p:sp>
      <p:grpSp>
        <p:nvGrpSpPr>
          <p:cNvPr id="12" name="Group 11">
            <a:extLst>
              <a:ext uri="{FF2B5EF4-FFF2-40B4-BE49-F238E27FC236}">
                <a16:creationId xmlns:a16="http://schemas.microsoft.com/office/drawing/2014/main" id="{E6955990-D483-79ED-4ED3-3DADD5FCB5A0}"/>
              </a:ext>
              <a:ext uri="{C183D7F6-B498-43B3-948B-1728B52AA6E4}">
                <adec:decorative xmlns:adec="http://schemas.microsoft.com/office/drawing/2017/decorative" val="1"/>
              </a:ext>
            </a:extLst>
          </p:cNvPr>
          <p:cNvGrpSpPr/>
          <p:nvPr/>
        </p:nvGrpSpPr>
        <p:grpSpPr>
          <a:xfrm>
            <a:off x="2120581" y="2182030"/>
            <a:ext cx="710964" cy="710964"/>
            <a:chOff x="875365" y="3429000"/>
            <a:chExt cx="416693" cy="416693"/>
          </a:xfrm>
        </p:grpSpPr>
        <p:sp>
          <p:nvSpPr>
            <p:cNvPr id="13" name="Oval 12">
              <a:extLst>
                <a:ext uri="{FF2B5EF4-FFF2-40B4-BE49-F238E27FC236}">
                  <a16:creationId xmlns:a16="http://schemas.microsoft.com/office/drawing/2014/main" id="{2E961618-128D-9E51-B763-E0511BF262B4}"/>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4" name="TextBox 13">
              <a:extLst>
                <a:ext uri="{FF2B5EF4-FFF2-40B4-BE49-F238E27FC236}">
                  <a16:creationId xmlns:a16="http://schemas.microsoft.com/office/drawing/2014/main" id="{550426DE-A0AA-5150-E467-DE66A246ADB7}"/>
                </a:ext>
              </a:extLst>
            </p:cNvPr>
            <p:cNvSpPr txBox="1"/>
            <p:nvPr/>
          </p:nvSpPr>
          <p:spPr>
            <a:xfrm>
              <a:off x="957636" y="3464543"/>
              <a:ext cx="252149" cy="345606"/>
            </a:xfrm>
            <a:prstGeom prst="rect">
              <a:avLst/>
            </a:prstGeom>
            <a:noFill/>
          </p:spPr>
          <p:txBody>
            <a:bodyPr wrap="none" rtlCol="0" anchor="ctr">
              <a:spAutoFit/>
            </a:bodyPr>
            <a:lstStyle/>
            <a:p>
              <a:pPr algn="ctr"/>
              <a:r>
                <a:rPr lang="en-US" sz="4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9" name="Text Placeholder 1">
            <a:extLst>
              <a:ext uri="{FF2B5EF4-FFF2-40B4-BE49-F238E27FC236}">
                <a16:creationId xmlns:a16="http://schemas.microsoft.com/office/drawing/2014/main" id="{75DCDAD2-EED7-2D08-CB89-1269D03F29F0}"/>
              </a:ext>
            </a:extLst>
          </p:cNvPr>
          <p:cNvSpPr txBox="1">
            <a:spLocks/>
          </p:cNvSpPr>
          <p:nvPr/>
        </p:nvSpPr>
        <p:spPr>
          <a:xfrm>
            <a:off x="4422109" y="3108040"/>
            <a:ext cx="3479354" cy="1882567"/>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Clr>
                <a:schemeClr val="tx1"/>
              </a:buClr>
              <a:buFont typeface="Arial" panose="020B0604020202020204" pitchFamily="34" charset="0"/>
              <a:buChar char="•"/>
            </a:pPr>
            <a:r>
              <a:rPr lang="en-US" sz="1800" b="1" dirty="0">
                <a:solidFill>
                  <a:schemeClr val="tx1"/>
                </a:solidFill>
              </a:rPr>
              <a:t>Swapped Out &amp; Blocked</a:t>
            </a:r>
            <a:br>
              <a:rPr lang="en-US" sz="1800" dirty="0"/>
            </a:br>
            <a:r>
              <a:rPr lang="en-US" sz="1800" dirty="0"/>
              <a:t>Not in RAM</a:t>
            </a:r>
            <a:br>
              <a:rPr lang="en-US" sz="1800" dirty="0"/>
            </a:br>
            <a:r>
              <a:rPr lang="en-US" sz="1800" dirty="0"/>
              <a:t>Waiting on an external event</a:t>
            </a:r>
          </a:p>
          <a:p>
            <a:pPr marL="342900" indent="-342900">
              <a:lnSpc>
                <a:spcPct val="100000"/>
              </a:lnSpc>
              <a:buClr>
                <a:schemeClr val="tx1"/>
              </a:buClr>
              <a:buFont typeface="Arial" panose="020B0604020202020204" pitchFamily="34" charset="0"/>
              <a:buChar char="•"/>
            </a:pPr>
            <a:r>
              <a:rPr lang="en-US" sz="1800" b="1" dirty="0">
                <a:solidFill>
                  <a:schemeClr val="tx1"/>
                </a:solidFill>
              </a:rPr>
              <a:t>Swapped Out &amp; Ready</a:t>
            </a:r>
            <a:br>
              <a:rPr lang="en-US" sz="1800" dirty="0"/>
            </a:br>
            <a:r>
              <a:rPr lang="en-US" sz="1800" dirty="0"/>
              <a:t>Not in RAM</a:t>
            </a:r>
            <a:br>
              <a:rPr lang="en-US" sz="1800" dirty="0"/>
            </a:br>
            <a:r>
              <a:rPr lang="en-US" sz="1800" dirty="0"/>
              <a:t>Ready to execute upon load</a:t>
            </a:r>
          </a:p>
        </p:txBody>
      </p:sp>
      <p:grpSp>
        <p:nvGrpSpPr>
          <p:cNvPr id="20" name="Group 19">
            <a:extLst>
              <a:ext uri="{FF2B5EF4-FFF2-40B4-BE49-F238E27FC236}">
                <a16:creationId xmlns:a16="http://schemas.microsoft.com/office/drawing/2014/main" id="{ECDDB163-6FB4-960C-C2B8-332E4B5FAD8B}"/>
              </a:ext>
              <a:ext uri="{C183D7F6-B498-43B3-948B-1728B52AA6E4}">
                <adec:decorative xmlns:adec="http://schemas.microsoft.com/office/drawing/2017/decorative" val="1"/>
              </a:ext>
            </a:extLst>
          </p:cNvPr>
          <p:cNvGrpSpPr/>
          <p:nvPr/>
        </p:nvGrpSpPr>
        <p:grpSpPr>
          <a:xfrm>
            <a:off x="5806304" y="2152792"/>
            <a:ext cx="710964" cy="769441"/>
            <a:chOff x="875365" y="3411863"/>
            <a:chExt cx="416693" cy="450966"/>
          </a:xfrm>
        </p:grpSpPr>
        <p:sp>
          <p:nvSpPr>
            <p:cNvPr id="21" name="Oval 20">
              <a:extLst>
                <a:ext uri="{FF2B5EF4-FFF2-40B4-BE49-F238E27FC236}">
                  <a16:creationId xmlns:a16="http://schemas.microsoft.com/office/drawing/2014/main" id="{49636DC7-862A-3150-2C0F-1E93CD4C9DD4}"/>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2" name="TextBox 21">
              <a:extLst>
                <a:ext uri="{FF2B5EF4-FFF2-40B4-BE49-F238E27FC236}">
                  <a16:creationId xmlns:a16="http://schemas.microsoft.com/office/drawing/2014/main" id="{E51FD6F5-14FC-AF8E-83C3-B063B90B1CF2}"/>
                </a:ext>
              </a:extLst>
            </p:cNvPr>
            <p:cNvSpPr txBox="1"/>
            <p:nvPr/>
          </p:nvSpPr>
          <p:spPr>
            <a:xfrm>
              <a:off x="919202" y="3411863"/>
              <a:ext cx="329018" cy="450966"/>
            </a:xfrm>
            <a:prstGeom prst="rect">
              <a:avLst/>
            </a:prstGeom>
            <a:noFill/>
          </p:spPr>
          <p:txBody>
            <a:bodyPr wrap="none" rtlCol="0" anchor="ctr">
              <a:spAutoFit/>
            </a:bodyPr>
            <a:lstStyle/>
            <a:p>
              <a:pPr algn="ctr"/>
              <a:r>
                <a:rPr lang="en-US" sz="4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sp>
        <p:nvSpPr>
          <p:cNvPr id="23" name="Text Placeholder 1">
            <a:extLst>
              <a:ext uri="{FF2B5EF4-FFF2-40B4-BE49-F238E27FC236}">
                <a16:creationId xmlns:a16="http://schemas.microsoft.com/office/drawing/2014/main" id="{356CD7F8-EE6F-081E-7897-3F278F3B9453}"/>
              </a:ext>
            </a:extLst>
          </p:cNvPr>
          <p:cNvSpPr txBox="1">
            <a:spLocks/>
          </p:cNvSpPr>
          <p:nvPr/>
        </p:nvSpPr>
        <p:spPr>
          <a:xfrm>
            <a:off x="7976260" y="3108040"/>
            <a:ext cx="3479354" cy="1605568"/>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Clr>
                <a:schemeClr val="tx1"/>
              </a:buClr>
              <a:buFont typeface="Arial" panose="020B0604020202020204" pitchFamily="34" charset="0"/>
              <a:buChar char="•"/>
            </a:pPr>
            <a:r>
              <a:rPr lang="en-US" sz="1800" b="1" dirty="0">
                <a:solidFill>
                  <a:schemeClr val="tx1"/>
                </a:solidFill>
              </a:rPr>
              <a:t>Initializing</a:t>
            </a:r>
            <a:br>
              <a:rPr lang="en-US" sz="1800" dirty="0"/>
            </a:br>
            <a:r>
              <a:rPr lang="en-US" sz="1800" dirty="0"/>
              <a:t>Preparing process to run</a:t>
            </a:r>
          </a:p>
          <a:p>
            <a:pPr marL="342900" indent="-342900">
              <a:lnSpc>
                <a:spcPct val="100000"/>
              </a:lnSpc>
              <a:buClr>
                <a:schemeClr val="tx1"/>
              </a:buClr>
              <a:buFont typeface="Arial" panose="020B0604020202020204" pitchFamily="34" charset="0"/>
              <a:buChar char="•"/>
            </a:pPr>
            <a:r>
              <a:rPr lang="en-US" sz="1800" b="1" dirty="0">
                <a:solidFill>
                  <a:schemeClr val="tx1"/>
                </a:solidFill>
              </a:rPr>
              <a:t>Exiting</a:t>
            </a:r>
            <a:br>
              <a:rPr lang="en-US" sz="1800" dirty="0"/>
            </a:br>
            <a:r>
              <a:rPr lang="en-US" sz="1800" dirty="0"/>
              <a:t>Shutting down – cleaning up following execution</a:t>
            </a:r>
          </a:p>
        </p:txBody>
      </p:sp>
      <p:grpSp>
        <p:nvGrpSpPr>
          <p:cNvPr id="24" name="Group 23">
            <a:extLst>
              <a:ext uri="{FF2B5EF4-FFF2-40B4-BE49-F238E27FC236}">
                <a16:creationId xmlns:a16="http://schemas.microsoft.com/office/drawing/2014/main" id="{22A6911C-A9FC-7F31-485D-C4B3320CA757}"/>
              </a:ext>
              <a:ext uri="{C183D7F6-B498-43B3-948B-1728B52AA6E4}">
                <adec:decorative xmlns:adec="http://schemas.microsoft.com/office/drawing/2017/decorative" val="1"/>
              </a:ext>
            </a:extLst>
          </p:cNvPr>
          <p:cNvGrpSpPr/>
          <p:nvPr/>
        </p:nvGrpSpPr>
        <p:grpSpPr>
          <a:xfrm>
            <a:off x="9360454" y="2152792"/>
            <a:ext cx="710964" cy="769441"/>
            <a:chOff x="875365" y="3411863"/>
            <a:chExt cx="416693" cy="450966"/>
          </a:xfrm>
        </p:grpSpPr>
        <p:sp>
          <p:nvSpPr>
            <p:cNvPr id="25" name="Oval 24">
              <a:extLst>
                <a:ext uri="{FF2B5EF4-FFF2-40B4-BE49-F238E27FC236}">
                  <a16:creationId xmlns:a16="http://schemas.microsoft.com/office/drawing/2014/main" id="{50519852-9E2E-89F0-C493-08F6435685EE}"/>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TextBox 25">
              <a:extLst>
                <a:ext uri="{FF2B5EF4-FFF2-40B4-BE49-F238E27FC236}">
                  <a16:creationId xmlns:a16="http://schemas.microsoft.com/office/drawing/2014/main" id="{3218DB28-68BF-BDEC-C1EB-68A86143D541}"/>
                </a:ext>
              </a:extLst>
            </p:cNvPr>
            <p:cNvSpPr txBox="1"/>
            <p:nvPr/>
          </p:nvSpPr>
          <p:spPr>
            <a:xfrm>
              <a:off x="919202" y="3411863"/>
              <a:ext cx="329018" cy="450966"/>
            </a:xfrm>
            <a:prstGeom prst="rect">
              <a:avLst/>
            </a:prstGeom>
            <a:noFill/>
          </p:spPr>
          <p:txBody>
            <a:bodyPr wrap="none" rtlCol="0" anchor="ctr">
              <a:spAutoFit/>
            </a:bodyPr>
            <a:lstStyle/>
            <a:p>
              <a:pPr algn="ctr"/>
              <a:r>
                <a:rPr lang="en-US" sz="4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4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Tree>
    <p:extLst>
      <p:ext uri="{BB962C8B-B14F-4D97-AF65-F5344CB8AC3E}">
        <p14:creationId xmlns:p14="http://schemas.microsoft.com/office/powerpoint/2010/main" val="23727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t>Process State Diagram</a:t>
            </a:r>
          </a:p>
        </p:txBody>
      </p:sp>
      <p:cxnSp>
        <p:nvCxnSpPr>
          <p:cNvPr id="7" name="Straight Arrow Connector 6">
            <a:extLst>
              <a:ext uri="{FF2B5EF4-FFF2-40B4-BE49-F238E27FC236}">
                <a16:creationId xmlns:a16="http://schemas.microsoft.com/office/drawing/2014/main" id="{480E3D18-157A-0217-2D36-55502CD66FF5}"/>
              </a:ext>
              <a:ext uri="{C183D7F6-B498-43B3-948B-1728B52AA6E4}">
                <adec:decorative xmlns:adec="http://schemas.microsoft.com/office/drawing/2017/decorative" val="1"/>
              </a:ext>
            </a:extLst>
          </p:cNvPr>
          <p:cNvCxnSpPr>
            <a:stCxn id="18" idx="5"/>
            <a:endCxn id="29" idx="1"/>
          </p:cNvCxnSpPr>
          <p:nvPr/>
        </p:nvCxnSpPr>
        <p:spPr>
          <a:xfrm>
            <a:off x="2718912" y="2322370"/>
            <a:ext cx="689844" cy="5446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4000CEE-B2BD-3D15-9AF5-E0E6A7B2D2EE}"/>
              </a:ext>
              <a:ext uri="{C183D7F6-B498-43B3-948B-1728B52AA6E4}">
                <adec:decorative xmlns:adec="http://schemas.microsoft.com/office/drawing/2017/decorative" val="1"/>
              </a:ext>
            </a:extLst>
          </p:cNvPr>
          <p:cNvCxnSpPr>
            <a:cxnSpLocks/>
            <a:endCxn id="29" idx="3"/>
          </p:cNvCxnSpPr>
          <p:nvPr/>
        </p:nvCxnSpPr>
        <p:spPr>
          <a:xfrm flipV="1">
            <a:off x="2786742" y="3566931"/>
            <a:ext cx="622014" cy="6222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563C55-4C2C-AB97-AB18-EFC406F2E16D}"/>
              </a:ext>
              <a:ext uri="{C183D7F6-B498-43B3-948B-1728B52AA6E4}">
                <adec:decorative xmlns:adec="http://schemas.microsoft.com/office/drawing/2017/decorative" val="1"/>
              </a:ext>
            </a:extLst>
          </p:cNvPr>
          <p:cNvCxnSpPr>
            <a:cxnSpLocks/>
          </p:cNvCxnSpPr>
          <p:nvPr/>
        </p:nvCxnSpPr>
        <p:spPr>
          <a:xfrm flipV="1">
            <a:off x="2580366" y="3429000"/>
            <a:ext cx="619127" cy="635000"/>
          </a:xfrm>
          <a:prstGeom prst="straightConnector1">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ADEB7D3-6973-D838-4753-4ADE5EECD7F7}"/>
              </a:ext>
              <a:ext uri="{C183D7F6-B498-43B3-948B-1728B52AA6E4}">
                <adec:decorative xmlns:adec="http://schemas.microsoft.com/office/drawing/2017/decorative" val="1"/>
              </a:ext>
            </a:extLst>
          </p:cNvPr>
          <p:cNvCxnSpPr>
            <a:cxnSpLocks/>
          </p:cNvCxnSpPr>
          <p:nvPr/>
        </p:nvCxnSpPr>
        <p:spPr>
          <a:xfrm flipV="1">
            <a:off x="4707644" y="4871324"/>
            <a:ext cx="622014" cy="6222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C2C8618-1363-7B7D-E35E-41C40FBF856B}"/>
              </a:ext>
              <a:ext uri="{C183D7F6-B498-43B3-948B-1728B52AA6E4}">
                <adec:decorative xmlns:adec="http://schemas.microsoft.com/office/drawing/2017/decorative" val="1"/>
              </a:ext>
            </a:extLst>
          </p:cNvPr>
          <p:cNvCxnSpPr>
            <a:cxnSpLocks/>
          </p:cNvCxnSpPr>
          <p:nvPr/>
        </p:nvCxnSpPr>
        <p:spPr>
          <a:xfrm flipV="1">
            <a:off x="4501268" y="4733393"/>
            <a:ext cx="619127" cy="635000"/>
          </a:xfrm>
          <a:prstGeom prst="straightConnector1">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B705F50-B3F6-AC38-D4CE-FD260D319134}"/>
              </a:ext>
              <a:ext uri="{C183D7F6-B498-43B3-948B-1728B52AA6E4}">
                <adec:decorative xmlns:adec="http://schemas.microsoft.com/office/drawing/2017/decorative" val="1"/>
              </a:ext>
            </a:extLst>
          </p:cNvPr>
          <p:cNvCxnSpPr>
            <a:cxnSpLocks/>
          </p:cNvCxnSpPr>
          <p:nvPr/>
        </p:nvCxnSpPr>
        <p:spPr>
          <a:xfrm flipH="1" flipV="1">
            <a:off x="2509649" y="4871324"/>
            <a:ext cx="404828" cy="6222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B74A296-4371-3BAE-FD44-D8F54A0E85E1}"/>
              </a:ext>
              <a:ext uri="{C183D7F6-B498-43B3-948B-1728B52AA6E4}">
                <adec:decorative xmlns:adec="http://schemas.microsoft.com/office/drawing/2017/decorative" val="1"/>
              </a:ext>
            </a:extLst>
          </p:cNvPr>
          <p:cNvCxnSpPr>
            <a:cxnSpLocks/>
          </p:cNvCxnSpPr>
          <p:nvPr/>
        </p:nvCxnSpPr>
        <p:spPr>
          <a:xfrm flipH="1" flipV="1">
            <a:off x="4994011" y="3606716"/>
            <a:ext cx="404828" cy="6222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4A2B6E6-AF44-E6C7-AB3E-3FB06848C42B}"/>
              </a:ext>
              <a:ext uri="{C183D7F6-B498-43B3-948B-1728B52AA6E4}">
                <adec:decorative xmlns:adec="http://schemas.microsoft.com/office/drawing/2017/decorative" val="1"/>
              </a:ext>
            </a:extLst>
          </p:cNvPr>
          <p:cNvCxnSpPr>
            <a:cxnSpLocks/>
            <a:endCxn id="32" idx="7"/>
          </p:cNvCxnSpPr>
          <p:nvPr/>
        </p:nvCxnSpPr>
        <p:spPr>
          <a:xfrm flipH="1">
            <a:off x="6868704" y="3606716"/>
            <a:ext cx="344922" cy="5048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219B2C4-81C4-2A55-61C8-D1541335B9A3}"/>
              </a:ext>
              <a:ext uri="{C183D7F6-B498-43B3-948B-1728B52AA6E4}">
                <adec:decorative xmlns:adec="http://schemas.microsoft.com/office/drawing/2017/decorative" val="1"/>
              </a:ext>
            </a:extLst>
          </p:cNvPr>
          <p:cNvCxnSpPr>
            <a:cxnSpLocks/>
            <a:stCxn id="30" idx="7"/>
            <a:endCxn id="28" idx="3"/>
          </p:cNvCxnSpPr>
          <p:nvPr/>
        </p:nvCxnSpPr>
        <p:spPr>
          <a:xfrm flipV="1">
            <a:off x="8663221" y="2322370"/>
            <a:ext cx="689844" cy="5446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641B246-72D4-DAFA-6164-C45C275FC1FA}"/>
              </a:ext>
              <a:ext uri="{C183D7F6-B498-43B3-948B-1728B52AA6E4}">
                <adec:decorative xmlns:adec="http://schemas.microsoft.com/office/drawing/2017/decorative" val="1"/>
              </a:ext>
            </a:extLst>
          </p:cNvPr>
          <p:cNvCxnSpPr>
            <a:cxnSpLocks/>
          </p:cNvCxnSpPr>
          <p:nvPr/>
        </p:nvCxnSpPr>
        <p:spPr>
          <a:xfrm>
            <a:off x="5329658" y="3120271"/>
            <a:ext cx="13232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783854C-7C5E-4B79-DA6F-C366160FC01E}"/>
              </a:ext>
              <a:ext uri="{C183D7F6-B498-43B3-948B-1728B52AA6E4}">
                <adec:decorative xmlns:adec="http://schemas.microsoft.com/office/drawing/2017/decorative" val="1"/>
              </a:ext>
            </a:extLst>
          </p:cNvPr>
          <p:cNvCxnSpPr>
            <a:cxnSpLocks/>
          </p:cNvCxnSpPr>
          <p:nvPr/>
        </p:nvCxnSpPr>
        <p:spPr>
          <a:xfrm flipH="1">
            <a:off x="5374383" y="3318097"/>
            <a:ext cx="13232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EAB7989-7594-49BB-D5AA-6A992287F60D}"/>
              </a:ext>
            </a:extLst>
          </p:cNvPr>
          <p:cNvSpPr/>
          <p:nvPr/>
        </p:nvSpPr>
        <p:spPr>
          <a:xfrm>
            <a:off x="708560" y="1477543"/>
            <a:ext cx="2355274" cy="989776"/>
          </a:xfrm>
          <a:prstGeom prst="ellipse">
            <a:avLst/>
          </a:pr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Initializing</a:t>
            </a:r>
          </a:p>
        </p:txBody>
      </p:sp>
      <p:sp>
        <p:nvSpPr>
          <p:cNvPr id="28" name="Oval 27">
            <a:extLst>
              <a:ext uri="{FF2B5EF4-FFF2-40B4-BE49-F238E27FC236}">
                <a16:creationId xmlns:a16="http://schemas.microsoft.com/office/drawing/2014/main" id="{80EB3464-D183-BBAB-0694-22CD5AEB4137}"/>
              </a:ext>
            </a:extLst>
          </p:cNvPr>
          <p:cNvSpPr/>
          <p:nvPr/>
        </p:nvSpPr>
        <p:spPr>
          <a:xfrm>
            <a:off x="9008143" y="1477543"/>
            <a:ext cx="2355274" cy="989776"/>
          </a:xfrm>
          <a:prstGeom prst="ellipse">
            <a:avLst/>
          </a:pr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Exiting</a:t>
            </a:r>
          </a:p>
        </p:txBody>
      </p:sp>
      <p:sp>
        <p:nvSpPr>
          <p:cNvPr id="29" name="Oval 28">
            <a:extLst>
              <a:ext uri="{FF2B5EF4-FFF2-40B4-BE49-F238E27FC236}">
                <a16:creationId xmlns:a16="http://schemas.microsoft.com/office/drawing/2014/main" id="{AF212EF8-829D-86AD-00B3-AFA3860CC658}"/>
              </a:ext>
            </a:extLst>
          </p:cNvPr>
          <p:cNvSpPr/>
          <p:nvPr/>
        </p:nvSpPr>
        <p:spPr>
          <a:xfrm>
            <a:off x="3063834" y="2722104"/>
            <a:ext cx="2355274" cy="989776"/>
          </a:xfrm>
          <a:prstGeom prst="ellipse">
            <a:avLst/>
          </a:pr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Ready</a:t>
            </a:r>
          </a:p>
        </p:txBody>
      </p:sp>
      <p:sp>
        <p:nvSpPr>
          <p:cNvPr id="30" name="Oval 29">
            <a:extLst>
              <a:ext uri="{FF2B5EF4-FFF2-40B4-BE49-F238E27FC236}">
                <a16:creationId xmlns:a16="http://schemas.microsoft.com/office/drawing/2014/main" id="{AD1CA815-8589-EC1F-ACF8-57523100308F}"/>
              </a:ext>
            </a:extLst>
          </p:cNvPr>
          <p:cNvSpPr/>
          <p:nvPr/>
        </p:nvSpPr>
        <p:spPr>
          <a:xfrm>
            <a:off x="6652869" y="2722104"/>
            <a:ext cx="2355274" cy="989776"/>
          </a:xfrm>
          <a:prstGeom prst="ellipse">
            <a:avLst/>
          </a:pr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Running</a:t>
            </a:r>
          </a:p>
        </p:txBody>
      </p:sp>
      <p:sp>
        <p:nvSpPr>
          <p:cNvPr id="31" name="Oval 30">
            <a:extLst>
              <a:ext uri="{FF2B5EF4-FFF2-40B4-BE49-F238E27FC236}">
                <a16:creationId xmlns:a16="http://schemas.microsoft.com/office/drawing/2014/main" id="{C0F1B125-A4EF-2A19-A227-3116C0772995}"/>
              </a:ext>
            </a:extLst>
          </p:cNvPr>
          <p:cNvSpPr/>
          <p:nvPr/>
        </p:nvSpPr>
        <p:spPr>
          <a:xfrm>
            <a:off x="708560" y="3966665"/>
            <a:ext cx="2355274" cy="989776"/>
          </a:xfrm>
          <a:prstGeom prst="ellipse">
            <a:avLst/>
          </a:pr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Swapped-Out and Ready</a:t>
            </a:r>
          </a:p>
        </p:txBody>
      </p:sp>
      <p:sp>
        <p:nvSpPr>
          <p:cNvPr id="32" name="Oval 31">
            <a:extLst>
              <a:ext uri="{FF2B5EF4-FFF2-40B4-BE49-F238E27FC236}">
                <a16:creationId xmlns:a16="http://schemas.microsoft.com/office/drawing/2014/main" id="{E1C29390-091D-76AB-C8A2-FC5BC8932A34}"/>
              </a:ext>
            </a:extLst>
          </p:cNvPr>
          <p:cNvSpPr/>
          <p:nvPr/>
        </p:nvSpPr>
        <p:spPr>
          <a:xfrm>
            <a:off x="4858352" y="3966665"/>
            <a:ext cx="2355274" cy="989776"/>
          </a:xfrm>
          <a:prstGeom prst="ellipse">
            <a:avLst/>
          </a:pr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Blocked</a:t>
            </a:r>
          </a:p>
        </p:txBody>
      </p:sp>
      <p:sp>
        <p:nvSpPr>
          <p:cNvPr id="33" name="Oval 32">
            <a:extLst>
              <a:ext uri="{FF2B5EF4-FFF2-40B4-BE49-F238E27FC236}">
                <a16:creationId xmlns:a16="http://schemas.microsoft.com/office/drawing/2014/main" id="{D8EBC541-F73D-2D2A-683D-9B94C93147F2}"/>
              </a:ext>
            </a:extLst>
          </p:cNvPr>
          <p:cNvSpPr/>
          <p:nvPr/>
        </p:nvSpPr>
        <p:spPr>
          <a:xfrm>
            <a:off x="2509649" y="5211225"/>
            <a:ext cx="2355274" cy="989776"/>
          </a:xfrm>
          <a:prstGeom prst="ellipse">
            <a:avLst/>
          </a:prstGeom>
          <a:solidFill>
            <a:schemeClr val="tx1">
              <a:lumMod val="20000"/>
              <a:lumOff val="8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Swapped-Out and Blocked</a:t>
            </a:r>
          </a:p>
        </p:txBody>
      </p:sp>
      <p:sp>
        <p:nvSpPr>
          <p:cNvPr id="55" name="TextBox 54">
            <a:extLst>
              <a:ext uri="{FF2B5EF4-FFF2-40B4-BE49-F238E27FC236}">
                <a16:creationId xmlns:a16="http://schemas.microsoft.com/office/drawing/2014/main" id="{C4439838-0C60-7169-3280-25D4AE7575DC}"/>
              </a:ext>
            </a:extLst>
          </p:cNvPr>
          <p:cNvSpPr txBox="1"/>
          <p:nvPr/>
        </p:nvSpPr>
        <p:spPr>
          <a:xfrm>
            <a:off x="2981194" y="2104571"/>
            <a:ext cx="931665" cy="307777"/>
          </a:xfrm>
          <a:prstGeom prst="rect">
            <a:avLst/>
          </a:prstGeom>
          <a:noFill/>
        </p:spPr>
        <p:txBody>
          <a:bodyPr wrap="none" rtlCol="0">
            <a:spAutoFit/>
          </a:bodyPr>
          <a:lstStyle/>
          <a:p>
            <a:r>
              <a:rPr lang="en-US" sz="1400" dirty="0">
                <a:solidFill>
                  <a:schemeClr val="bg1"/>
                </a:solidFill>
              </a:rPr>
              <a:t>Initialized</a:t>
            </a:r>
          </a:p>
        </p:txBody>
      </p:sp>
      <p:sp>
        <p:nvSpPr>
          <p:cNvPr id="56" name="TextBox 55">
            <a:extLst>
              <a:ext uri="{FF2B5EF4-FFF2-40B4-BE49-F238E27FC236}">
                <a16:creationId xmlns:a16="http://schemas.microsoft.com/office/drawing/2014/main" id="{CA4D2D3E-BBD1-3264-33EB-C16D37A3E01D}"/>
              </a:ext>
            </a:extLst>
          </p:cNvPr>
          <p:cNvSpPr txBox="1"/>
          <p:nvPr/>
        </p:nvSpPr>
        <p:spPr>
          <a:xfrm>
            <a:off x="2068634" y="3404718"/>
            <a:ext cx="832279" cy="307777"/>
          </a:xfrm>
          <a:prstGeom prst="rect">
            <a:avLst/>
          </a:prstGeom>
          <a:noFill/>
        </p:spPr>
        <p:txBody>
          <a:bodyPr wrap="none" rtlCol="0">
            <a:spAutoFit/>
          </a:bodyPr>
          <a:lstStyle/>
          <a:p>
            <a:r>
              <a:rPr lang="en-US" sz="1400" dirty="0">
                <a:solidFill>
                  <a:schemeClr val="bg1"/>
                </a:solidFill>
              </a:rPr>
              <a:t>Swap In</a:t>
            </a:r>
          </a:p>
        </p:txBody>
      </p:sp>
      <p:sp>
        <p:nvSpPr>
          <p:cNvPr id="57" name="TextBox 56">
            <a:extLst>
              <a:ext uri="{FF2B5EF4-FFF2-40B4-BE49-F238E27FC236}">
                <a16:creationId xmlns:a16="http://schemas.microsoft.com/office/drawing/2014/main" id="{84FD35EA-14E7-E81A-8B89-984048EA1CCE}"/>
              </a:ext>
            </a:extLst>
          </p:cNvPr>
          <p:cNvSpPr txBox="1"/>
          <p:nvPr/>
        </p:nvSpPr>
        <p:spPr>
          <a:xfrm>
            <a:off x="3149588" y="3880693"/>
            <a:ext cx="971741" cy="307777"/>
          </a:xfrm>
          <a:prstGeom prst="rect">
            <a:avLst/>
          </a:prstGeom>
          <a:noFill/>
        </p:spPr>
        <p:txBody>
          <a:bodyPr wrap="none" rtlCol="0">
            <a:spAutoFit/>
          </a:bodyPr>
          <a:lstStyle/>
          <a:p>
            <a:r>
              <a:rPr lang="en-US" sz="1400" dirty="0">
                <a:solidFill>
                  <a:schemeClr val="bg1"/>
                </a:solidFill>
              </a:rPr>
              <a:t>Swap Out</a:t>
            </a:r>
          </a:p>
        </p:txBody>
      </p:sp>
      <p:sp>
        <p:nvSpPr>
          <p:cNvPr id="58" name="TextBox 57">
            <a:extLst>
              <a:ext uri="{FF2B5EF4-FFF2-40B4-BE49-F238E27FC236}">
                <a16:creationId xmlns:a16="http://schemas.microsoft.com/office/drawing/2014/main" id="{4C0A7B6A-EEB8-B93D-8866-3C907DE86B25}"/>
              </a:ext>
            </a:extLst>
          </p:cNvPr>
          <p:cNvSpPr txBox="1"/>
          <p:nvPr/>
        </p:nvSpPr>
        <p:spPr>
          <a:xfrm>
            <a:off x="1822735" y="5126496"/>
            <a:ext cx="832279" cy="307777"/>
          </a:xfrm>
          <a:prstGeom prst="rect">
            <a:avLst/>
          </a:prstGeom>
          <a:noFill/>
        </p:spPr>
        <p:txBody>
          <a:bodyPr wrap="none" rtlCol="0">
            <a:spAutoFit/>
          </a:bodyPr>
          <a:lstStyle/>
          <a:p>
            <a:r>
              <a:rPr lang="en-US" sz="1400" dirty="0">
                <a:solidFill>
                  <a:schemeClr val="bg1"/>
                </a:solidFill>
              </a:rPr>
              <a:t>Unblock</a:t>
            </a:r>
          </a:p>
        </p:txBody>
      </p:sp>
      <p:sp>
        <p:nvSpPr>
          <p:cNvPr id="59" name="TextBox 58">
            <a:extLst>
              <a:ext uri="{FF2B5EF4-FFF2-40B4-BE49-F238E27FC236}">
                <a16:creationId xmlns:a16="http://schemas.microsoft.com/office/drawing/2014/main" id="{4EA72ABF-9FF7-479E-5441-0BA15B52A999}"/>
              </a:ext>
            </a:extLst>
          </p:cNvPr>
          <p:cNvSpPr txBox="1"/>
          <p:nvPr/>
        </p:nvSpPr>
        <p:spPr>
          <a:xfrm>
            <a:off x="3947933" y="4722950"/>
            <a:ext cx="832279" cy="307777"/>
          </a:xfrm>
          <a:prstGeom prst="rect">
            <a:avLst/>
          </a:prstGeom>
          <a:noFill/>
        </p:spPr>
        <p:txBody>
          <a:bodyPr wrap="none" rtlCol="0">
            <a:spAutoFit/>
          </a:bodyPr>
          <a:lstStyle/>
          <a:p>
            <a:r>
              <a:rPr lang="en-US" sz="1400" dirty="0">
                <a:solidFill>
                  <a:schemeClr val="bg1"/>
                </a:solidFill>
              </a:rPr>
              <a:t>Swap In</a:t>
            </a:r>
          </a:p>
        </p:txBody>
      </p:sp>
      <p:sp>
        <p:nvSpPr>
          <p:cNvPr id="60" name="TextBox 59">
            <a:extLst>
              <a:ext uri="{FF2B5EF4-FFF2-40B4-BE49-F238E27FC236}">
                <a16:creationId xmlns:a16="http://schemas.microsoft.com/office/drawing/2014/main" id="{0DC9870A-69BB-1142-6CB6-760803ABD4F4}"/>
              </a:ext>
            </a:extLst>
          </p:cNvPr>
          <p:cNvSpPr txBox="1"/>
          <p:nvPr/>
        </p:nvSpPr>
        <p:spPr>
          <a:xfrm>
            <a:off x="5018651" y="5190998"/>
            <a:ext cx="971741" cy="307777"/>
          </a:xfrm>
          <a:prstGeom prst="rect">
            <a:avLst/>
          </a:prstGeom>
          <a:noFill/>
        </p:spPr>
        <p:txBody>
          <a:bodyPr wrap="none" rtlCol="0">
            <a:spAutoFit/>
          </a:bodyPr>
          <a:lstStyle/>
          <a:p>
            <a:r>
              <a:rPr lang="en-US" sz="1400" dirty="0">
                <a:solidFill>
                  <a:schemeClr val="bg1"/>
                </a:solidFill>
              </a:rPr>
              <a:t>Swap Out</a:t>
            </a:r>
          </a:p>
        </p:txBody>
      </p:sp>
      <p:sp>
        <p:nvSpPr>
          <p:cNvPr id="61" name="TextBox 60">
            <a:extLst>
              <a:ext uri="{FF2B5EF4-FFF2-40B4-BE49-F238E27FC236}">
                <a16:creationId xmlns:a16="http://schemas.microsoft.com/office/drawing/2014/main" id="{0107276F-61F7-4E5A-B8E6-0E4F3AF300A7}"/>
              </a:ext>
            </a:extLst>
          </p:cNvPr>
          <p:cNvSpPr txBox="1"/>
          <p:nvPr/>
        </p:nvSpPr>
        <p:spPr>
          <a:xfrm>
            <a:off x="5196425" y="3638344"/>
            <a:ext cx="832279" cy="307777"/>
          </a:xfrm>
          <a:prstGeom prst="rect">
            <a:avLst/>
          </a:prstGeom>
          <a:noFill/>
        </p:spPr>
        <p:txBody>
          <a:bodyPr wrap="none" rtlCol="0">
            <a:spAutoFit/>
          </a:bodyPr>
          <a:lstStyle/>
          <a:p>
            <a:r>
              <a:rPr lang="en-US" sz="1400" dirty="0">
                <a:solidFill>
                  <a:schemeClr val="bg1"/>
                </a:solidFill>
              </a:rPr>
              <a:t>Unblock</a:t>
            </a:r>
          </a:p>
        </p:txBody>
      </p:sp>
      <p:sp>
        <p:nvSpPr>
          <p:cNvPr id="62" name="TextBox 61">
            <a:extLst>
              <a:ext uri="{FF2B5EF4-FFF2-40B4-BE49-F238E27FC236}">
                <a16:creationId xmlns:a16="http://schemas.microsoft.com/office/drawing/2014/main" id="{53B01EA3-6393-7299-85F0-F5E8B90A2DB6}"/>
              </a:ext>
            </a:extLst>
          </p:cNvPr>
          <p:cNvSpPr txBox="1"/>
          <p:nvPr/>
        </p:nvSpPr>
        <p:spPr>
          <a:xfrm>
            <a:off x="5690301" y="3355608"/>
            <a:ext cx="861133" cy="307777"/>
          </a:xfrm>
          <a:prstGeom prst="rect">
            <a:avLst/>
          </a:prstGeom>
          <a:noFill/>
        </p:spPr>
        <p:txBody>
          <a:bodyPr wrap="none" rtlCol="0">
            <a:spAutoFit/>
          </a:bodyPr>
          <a:lstStyle/>
          <a:p>
            <a:r>
              <a:rPr lang="en-US" sz="1400" dirty="0">
                <a:solidFill>
                  <a:schemeClr val="bg1"/>
                </a:solidFill>
              </a:rPr>
              <a:t>Preempt</a:t>
            </a:r>
          </a:p>
        </p:txBody>
      </p:sp>
      <p:sp>
        <p:nvSpPr>
          <p:cNvPr id="63" name="TextBox 62">
            <a:extLst>
              <a:ext uri="{FF2B5EF4-FFF2-40B4-BE49-F238E27FC236}">
                <a16:creationId xmlns:a16="http://schemas.microsoft.com/office/drawing/2014/main" id="{AE3BF39A-71A7-AAD7-7556-BCA7FDD509CC}"/>
              </a:ext>
            </a:extLst>
          </p:cNvPr>
          <p:cNvSpPr txBox="1"/>
          <p:nvPr/>
        </p:nvSpPr>
        <p:spPr>
          <a:xfrm>
            <a:off x="7095142" y="3795272"/>
            <a:ext cx="623889" cy="307777"/>
          </a:xfrm>
          <a:prstGeom prst="rect">
            <a:avLst/>
          </a:prstGeom>
          <a:noFill/>
        </p:spPr>
        <p:txBody>
          <a:bodyPr wrap="none" rtlCol="0">
            <a:spAutoFit/>
          </a:bodyPr>
          <a:lstStyle/>
          <a:p>
            <a:r>
              <a:rPr lang="en-US" sz="1400" dirty="0">
                <a:solidFill>
                  <a:schemeClr val="bg1"/>
                </a:solidFill>
              </a:rPr>
              <a:t>Block</a:t>
            </a:r>
          </a:p>
        </p:txBody>
      </p:sp>
      <p:sp>
        <p:nvSpPr>
          <p:cNvPr id="64" name="TextBox 63">
            <a:extLst>
              <a:ext uri="{FF2B5EF4-FFF2-40B4-BE49-F238E27FC236}">
                <a16:creationId xmlns:a16="http://schemas.microsoft.com/office/drawing/2014/main" id="{9DC1BAD6-03F7-0A32-DE13-5A4E81FB692A}"/>
              </a:ext>
            </a:extLst>
          </p:cNvPr>
          <p:cNvSpPr txBox="1"/>
          <p:nvPr/>
        </p:nvSpPr>
        <p:spPr>
          <a:xfrm>
            <a:off x="5268586" y="2702446"/>
            <a:ext cx="1600118" cy="307777"/>
          </a:xfrm>
          <a:prstGeom prst="rect">
            <a:avLst/>
          </a:prstGeom>
          <a:noFill/>
        </p:spPr>
        <p:txBody>
          <a:bodyPr wrap="none" rtlCol="0">
            <a:spAutoFit/>
          </a:bodyPr>
          <a:lstStyle/>
          <a:p>
            <a:r>
              <a:rPr lang="en-US" sz="1400" dirty="0">
                <a:solidFill>
                  <a:schemeClr val="bg1"/>
                </a:solidFill>
              </a:rPr>
              <a:t>Select &amp; Dispatch</a:t>
            </a:r>
          </a:p>
        </p:txBody>
      </p:sp>
      <p:sp>
        <p:nvSpPr>
          <p:cNvPr id="65" name="TextBox 64">
            <a:extLst>
              <a:ext uri="{FF2B5EF4-FFF2-40B4-BE49-F238E27FC236}">
                <a16:creationId xmlns:a16="http://schemas.microsoft.com/office/drawing/2014/main" id="{189EB2B8-1B04-DE55-F224-1DB96688A4C9}"/>
              </a:ext>
            </a:extLst>
          </p:cNvPr>
          <p:cNvSpPr txBox="1"/>
          <p:nvPr/>
        </p:nvSpPr>
        <p:spPr>
          <a:xfrm>
            <a:off x="9008143" y="2617180"/>
            <a:ext cx="503664" cy="307777"/>
          </a:xfrm>
          <a:prstGeom prst="rect">
            <a:avLst/>
          </a:prstGeom>
          <a:noFill/>
        </p:spPr>
        <p:txBody>
          <a:bodyPr wrap="none" rtlCol="0">
            <a:spAutoFit/>
          </a:bodyPr>
          <a:lstStyle/>
          <a:p>
            <a:r>
              <a:rPr lang="en-US" sz="1400" dirty="0">
                <a:solidFill>
                  <a:schemeClr val="bg1"/>
                </a:solidFill>
              </a:rPr>
              <a:t>Halt</a:t>
            </a:r>
          </a:p>
        </p:txBody>
      </p:sp>
      <p:sp>
        <p:nvSpPr>
          <p:cNvPr id="66" name="TextBox 65">
            <a:extLst>
              <a:ext uri="{FF2B5EF4-FFF2-40B4-BE49-F238E27FC236}">
                <a16:creationId xmlns:a16="http://schemas.microsoft.com/office/drawing/2014/main" id="{3938F41A-3DB9-664F-1945-939725BEE08F}"/>
              </a:ext>
            </a:extLst>
          </p:cNvPr>
          <p:cNvSpPr txBox="1"/>
          <p:nvPr/>
        </p:nvSpPr>
        <p:spPr>
          <a:xfrm>
            <a:off x="7733298" y="5368393"/>
            <a:ext cx="3239534" cy="715089"/>
          </a:xfrm>
          <a:prstGeom prst="roundRect">
            <a:avLst/>
          </a:prstGeom>
          <a:noFill/>
          <a:ln w="19050">
            <a:solidFill>
              <a:schemeClr val="bg1"/>
            </a:solidFill>
          </a:ln>
        </p:spPr>
        <p:txBody>
          <a:bodyPr wrap="square" lIns="365760" tIns="45720" rIns="182880" bIns="45720" rtlCol="0">
            <a:spAutoFit/>
          </a:bodyPr>
          <a:lstStyle/>
          <a:p>
            <a:r>
              <a:rPr lang="en-US" b="1" dirty="0">
                <a:solidFill>
                  <a:schemeClr val="accent1"/>
                </a:solidFill>
              </a:rPr>
              <a:t>Swapped</a:t>
            </a:r>
            <a:r>
              <a:rPr lang="en-US" dirty="0">
                <a:solidFill>
                  <a:schemeClr val="bg1"/>
                </a:solidFill>
              </a:rPr>
              <a:t>: Swapped from main memory to storage</a:t>
            </a:r>
          </a:p>
        </p:txBody>
      </p:sp>
      <p:sp>
        <p:nvSpPr>
          <p:cNvPr id="67" name="Oval 66">
            <a:extLst>
              <a:ext uri="{FF2B5EF4-FFF2-40B4-BE49-F238E27FC236}">
                <a16:creationId xmlns:a16="http://schemas.microsoft.com/office/drawing/2014/main" id="{81B9A6FC-6073-DD4E-C6F2-92127D266EFF}"/>
              </a:ext>
              <a:ext uri="{C183D7F6-B498-43B3-948B-1728B52AA6E4}">
                <adec:decorative xmlns:adec="http://schemas.microsoft.com/office/drawing/2017/decorative" val="1"/>
              </a:ext>
            </a:extLst>
          </p:cNvPr>
          <p:cNvSpPr/>
          <p:nvPr/>
        </p:nvSpPr>
        <p:spPr>
          <a:xfrm>
            <a:off x="7479848" y="5437902"/>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Tree>
    <p:extLst>
      <p:ext uri="{BB962C8B-B14F-4D97-AF65-F5344CB8AC3E}">
        <p14:creationId xmlns:p14="http://schemas.microsoft.com/office/powerpoint/2010/main" val="535540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Context Switching</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609601" y="1914279"/>
            <a:ext cx="5394960"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0" bIns="182880" rtlCol="0" anchor="t"/>
          <a:lstStyle/>
          <a:p>
            <a:pPr algn="ctr"/>
            <a:r>
              <a:rPr lang="en-US" sz="2000" b="1" dirty="0">
                <a:solidFill>
                  <a:schemeClr val="accent1"/>
                </a:solidFill>
              </a:rPr>
              <a:t>Context switches occur because of:</a:t>
            </a:r>
          </a:p>
          <a:p>
            <a:pPr>
              <a:buClr>
                <a:schemeClr val="accent1"/>
              </a:buClr>
            </a:pPr>
            <a:endParaRPr lang="en-US" sz="1000" dirty="0"/>
          </a:p>
          <a:p>
            <a:pPr marL="285750" indent="-285750">
              <a:buClr>
                <a:schemeClr val="accent1"/>
              </a:buClr>
              <a:buFont typeface="Arial" panose="020B0604020202020204" pitchFamily="34" charset="0"/>
              <a:buChar char="•"/>
            </a:pPr>
            <a:r>
              <a:rPr lang="en-US" b="1" dirty="0"/>
              <a:t>Blocking Operations </a:t>
            </a:r>
          </a:p>
          <a:p>
            <a:pPr marL="742950" lvl="1" indent="-285750">
              <a:buClr>
                <a:schemeClr val="accent1"/>
              </a:buClr>
              <a:buFont typeface="Arial" panose="020B0604020202020204" pitchFamily="34" charset="0"/>
              <a:buChar char="•"/>
            </a:pPr>
            <a:r>
              <a:rPr lang="en-US" dirty="0"/>
              <a:t>I/O (Voluntary)</a:t>
            </a:r>
          </a:p>
          <a:p>
            <a:pPr marL="742950" lvl="1" indent="-285750">
              <a:buClr>
                <a:schemeClr val="accent1"/>
              </a:buClr>
              <a:buFont typeface="Arial" panose="020B0604020202020204" pitchFamily="34" charset="0"/>
              <a:buChar char="•"/>
            </a:pPr>
            <a:endParaRPr lang="en-US" sz="700" dirty="0"/>
          </a:p>
          <a:p>
            <a:pPr marL="285750" indent="-285750">
              <a:buClr>
                <a:schemeClr val="accent1"/>
              </a:buClr>
              <a:buFont typeface="Arial" panose="020B0604020202020204" pitchFamily="34" charset="0"/>
              <a:buChar char="•"/>
            </a:pPr>
            <a:r>
              <a:rPr lang="en-US" b="1" dirty="0"/>
              <a:t>CPU Yield Operations </a:t>
            </a:r>
          </a:p>
          <a:p>
            <a:pPr marL="742950" lvl="1" indent="-285750">
              <a:buClr>
                <a:schemeClr val="accent1"/>
              </a:buClr>
              <a:buFont typeface="Arial" panose="020B0604020202020204" pitchFamily="34" charset="0"/>
              <a:buChar char="•"/>
            </a:pPr>
            <a:r>
              <a:rPr lang="en-US" dirty="0"/>
              <a:t>Sleep. I don't want run now. (Voluntary)</a:t>
            </a:r>
          </a:p>
          <a:p>
            <a:pPr marL="742950" lvl="1" indent="-285750">
              <a:buClr>
                <a:schemeClr val="accent1"/>
              </a:buClr>
              <a:buFont typeface="Arial" panose="020B0604020202020204" pitchFamily="34" charset="0"/>
              <a:buChar char="•"/>
            </a:pPr>
            <a:endParaRPr lang="en-US" sz="700" dirty="0"/>
          </a:p>
          <a:p>
            <a:pPr marL="285750" indent="-285750">
              <a:buClr>
                <a:schemeClr val="accent1"/>
              </a:buClr>
              <a:buFont typeface="Arial" panose="020B0604020202020204" pitchFamily="34" charset="0"/>
              <a:buChar char="•"/>
            </a:pPr>
            <a:r>
              <a:rPr lang="en-US" b="1" dirty="0"/>
              <a:t>CPU Sharing</a:t>
            </a:r>
          </a:p>
          <a:p>
            <a:pPr marL="742950" lvl="1" indent="-285750">
              <a:buClr>
                <a:schemeClr val="accent1"/>
              </a:buClr>
              <a:buFont typeface="Arial" panose="020B0604020202020204" pitchFamily="34" charset="0"/>
              <a:buChar char="•"/>
            </a:pPr>
            <a:r>
              <a:rPr lang="en-US" dirty="0"/>
              <a:t>Time has expired, or more important</a:t>
            </a:r>
            <a:br>
              <a:rPr lang="en-US" dirty="0"/>
            </a:br>
            <a:r>
              <a:rPr lang="en-US" dirty="0"/>
              <a:t>process to run. (Involuntary)</a:t>
            </a:r>
          </a:p>
          <a:p>
            <a:pPr marL="742950" lvl="1" indent="-285750">
              <a:buClr>
                <a:schemeClr val="accent1"/>
              </a:buClr>
              <a:buFont typeface="Arial" panose="020B0604020202020204" pitchFamily="34" charset="0"/>
              <a:buChar char="•"/>
            </a:pPr>
            <a:endParaRPr lang="en-US" sz="700" dirty="0"/>
          </a:p>
          <a:p>
            <a:pPr marL="285750" indent="-285750">
              <a:buClr>
                <a:schemeClr val="accent1"/>
              </a:buClr>
              <a:buFont typeface="Arial" panose="020B0604020202020204" pitchFamily="34" charset="0"/>
              <a:buChar char="•"/>
            </a:pPr>
            <a:r>
              <a:rPr lang="en-US" b="1" dirty="0"/>
              <a:t>Asynchronous Events (Involuntary)</a:t>
            </a:r>
          </a:p>
          <a:p>
            <a:pPr marL="742950" lvl="1" indent="-285750">
              <a:buClr>
                <a:schemeClr val="accent1"/>
              </a:buClr>
              <a:buFont typeface="Arial" panose="020B0604020202020204" pitchFamily="34" charset="0"/>
              <a:buChar char="•"/>
            </a:pPr>
            <a:r>
              <a:rPr lang="en-US" dirty="0"/>
              <a:t>Hardware Interrupts</a:t>
            </a:r>
          </a:p>
          <a:p>
            <a:pPr marL="742950" lvl="1" indent="-285750">
              <a:buClr>
                <a:schemeClr val="accent1"/>
              </a:buClr>
              <a:buFont typeface="Arial" panose="020B0604020202020204" pitchFamily="34" charset="0"/>
              <a:buChar char="•"/>
            </a:pPr>
            <a:r>
              <a:rPr lang="en-US" dirty="0"/>
              <a:t>Signals (Software Interrupts)</a:t>
            </a:r>
          </a:p>
          <a:p>
            <a:pPr marL="742950" lvl="1" indent="-285750">
              <a:buClr>
                <a:schemeClr val="accent1"/>
              </a:buClr>
              <a:buFont typeface="Arial" panose="020B0604020202020204" pitchFamily="34" charset="0"/>
              <a:buChar char="•"/>
            </a:pPr>
            <a:r>
              <a:rPr lang="en-US" dirty="0"/>
              <a:t>Exceptions (Divide by zero, etc.)</a:t>
            </a:r>
          </a:p>
        </p:txBody>
      </p:sp>
      <p:sp>
        <p:nvSpPr>
          <p:cNvPr id="3" name="Rounded Rectangle 2">
            <a:extLst>
              <a:ext uri="{FF2B5EF4-FFF2-40B4-BE49-F238E27FC236}">
                <a16:creationId xmlns:a16="http://schemas.microsoft.com/office/drawing/2014/main" id="{72C469DC-3028-DA52-AF42-8773C2789E0D}"/>
              </a:ext>
              <a:ext uri="{C183D7F6-B498-43B3-948B-1728B52AA6E4}">
                <adec:decorative xmlns:adec="http://schemas.microsoft.com/office/drawing/2017/decorative" val="0"/>
              </a:ext>
            </a:extLst>
          </p:cNvPr>
          <p:cNvSpPr/>
          <p:nvPr/>
        </p:nvSpPr>
        <p:spPr>
          <a:xfrm>
            <a:off x="6316400" y="1907481"/>
            <a:ext cx="5394960"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0" bIns="182880" rtlCol="0" anchor="t"/>
          <a:lstStyle/>
          <a:p>
            <a:pPr algn="ctr"/>
            <a:r>
              <a:rPr lang="en-US" sz="2000" b="1" dirty="0">
                <a:solidFill>
                  <a:schemeClr val="accent4"/>
                </a:solidFill>
              </a:rPr>
              <a:t>In this case, the OS must:</a:t>
            </a:r>
          </a:p>
          <a:p>
            <a:pPr algn="ctr"/>
            <a:endParaRPr lang="en-US" sz="1000" dirty="0"/>
          </a:p>
          <a:p>
            <a:pPr marL="285750" indent="-285750">
              <a:buClr>
                <a:schemeClr val="accent4"/>
              </a:buClr>
              <a:buFont typeface="Arial" panose="020B0604020202020204" pitchFamily="34" charset="0"/>
              <a:buChar char="•"/>
            </a:pPr>
            <a:r>
              <a:rPr lang="en-US" b="1" dirty="0"/>
              <a:t>Store </a:t>
            </a:r>
            <a:r>
              <a:rPr lang="en-US" dirty="0"/>
              <a:t>register values</a:t>
            </a:r>
          </a:p>
          <a:p>
            <a:pPr marL="285750" indent="-285750">
              <a:buClr>
                <a:schemeClr val="accent4"/>
              </a:buClr>
              <a:buFont typeface="Arial" panose="020B0604020202020204" pitchFamily="34" charset="0"/>
              <a:buChar char="•"/>
            </a:pPr>
            <a:endParaRPr lang="en-US" dirty="0"/>
          </a:p>
          <a:p>
            <a:pPr marL="285750" indent="-285750">
              <a:buClr>
                <a:schemeClr val="accent4"/>
              </a:buClr>
              <a:buFont typeface="Arial" panose="020B0604020202020204" pitchFamily="34" charset="0"/>
              <a:buChar char="•"/>
            </a:pPr>
            <a:r>
              <a:rPr lang="en-US" b="1" dirty="0"/>
              <a:t>Track </a:t>
            </a:r>
            <a:r>
              <a:rPr lang="en-US" dirty="0"/>
              <a:t>memory addresses</a:t>
            </a:r>
          </a:p>
          <a:p>
            <a:pPr marL="285750" indent="-285750">
              <a:buClr>
                <a:schemeClr val="accent4"/>
              </a:buClr>
              <a:buFont typeface="Arial" panose="020B0604020202020204" pitchFamily="34" charset="0"/>
              <a:buChar char="•"/>
            </a:pPr>
            <a:endParaRPr lang="en-US" dirty="0"/>
          </a:p>
          <a:p>
            <a:pPr marL="285750" indent="-285750">
              <a:buClr>
                <a:schemeClr val="accent4"/>
              </a:buClr>
              <a:buFont typeface="Arial" panose="020B0604020202020204" pitchFamily="34" charset="0"/>
              <a:buChar char="•"/>
            </a:pPr>
            <a:r>
              <a:rPr lang="en-US" b="1" dirty="0"/>
              <a:t>Update </a:t>
            </a:r>
            <a:r>
              <a:rPr lang="en-US" dirty="0"/>
              <a:t>process state</a:t>
            </a:r>
          </a:p>
        </p:txBody>
      </p:sp>
      <p:sp>
        <p:nvSpPr>
          <p:cNvPr id="8" name="Text Placeholder 1">
            <a:extLst>
              <a:ext uri="{FF2B5EF4-FFF2-40B4-BE49-F238E27FC236}">
                <a16:creationId xmlns:a16="http://schemas.microsoft.com/office/drawing/2014/main" id="{B70345DB-C4DF-8569-99A2-0CE36FAAF3E9}"/>
              </a:ext>
            </a:extLst>
          </p:cNvPr>
          <p:cNvSpPr txBox="1">
            <a:spLocks/>
          </p:cNvSpPr>
          <p:nvPr/>
        </p:nvSpPr>
        <p:spPr>
          <a:xfrm>
            <a:off x="610869" y="1185155"/>
            <a:ext cx="10753816" cy="71096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tx1"/>
                </a:solidFill>
                <a:latin typeface="+mj-lt"/>
              </a:rPr>
              <a:t>The scheduler switches between two processes.</a:t>
            </a:r>
          </a:p>
        </p:txBody>
      </p:sp>
    </p:spTree>
    <p:extLst>
      <p:ext uri="{BB962C8B-B14F-4D97-AF65-F5344CB8AC3E}">
        <p14:creationId xmlns:p14="http://schemas.microsoft.com/office/powerpoint/2010/main" val="118857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84E4-845F-AD92-E90D-166BA7CCA1FE}"/>
              </a:ext>
            </a:extLst>
          </p:cNvPr>
          <p:cNvSpPr>
            <a:spLocks noGrp="1"/>
          </p:cNvSpPr>
          <p:nvPr>
            <p:ph type="title"/>
          </p:nvPr>
        </p:nvSpPr>
        <p:spPr>
          <a:xfrm>
            <a:off x="609600" y="555162"/>
            <a:ext cx="10753816" cy="618631"/>
          </a:xfrm>
        </p:spPr>
        <p:txBody>
          <a:bodyPr/>
          <a:lstStyle/>
          <a:p>
            <a:r>
              <a:rPr lang="en-US" dirty="0"/>
              <a:t>Handling Signals</a:t>
            </a:r>
          </a:p>
        </p:txBody>
      </p:sp>
      <p:sp>
        <p:nvSpPr>
          <p:cNvPr id="4" name="Text Placeholder 3">
            <a:extLst>
              <a:ext uri="{FF2B5EF4-FFF2-40B4-BE49-F238E27FC236}">
                <a16:creationId xmlns:a16="http://schemas.microsoft.com/office/drawing/2014/main" id="{34378EA6-BDC5-DFAB-4D0E-1AEAEB1FE9D6}"/>
              </a:ext>
            </a:extLst>
          </p:cNvPr>
          <p:cNvSpPr>
            <a:spLocks noGrp="1"/>
          </p:cNvSpPr>
          <p:nvPr>
            <p:ph type="body" sz="quarter" idx="14"/>
          </p:nvPr>
        </p:nvSpPr>
        <p:spPr>
          <a:xfrm>
            <a:off x="1547366" y="2066130"/>
            <a:ext cx="9653041" cy="723275"/>
          </a:xfrm>
        </p:spPr>
        <p:txBody>
          <a:bodyPr/>
          <a:lstStyle/>
          <a:p>
            <a:pPr marL="347472" indent="-342900">
              <a:spcBef>
                <a:spcPts val="600"/>
              </a:spcBef>
              <a:buClr>
                <a:schemeClr val="tx1"/>
              </a:buClr>
              <a:buFont typeface="Arial" panose="020B0604020202020204" pitchFamily="34" charset="0"/>
              <a:buChar char="•"/>
            </a:pPr>
            <a:r>
              <a:rPr lang="en-US" sz="1800" dirty="0"/>
              <a:t> System call “flags” that process in the PCB, indicating there is a signal pending. </a:t>
            </a:r>
          </a:p>
          <a:p>
            <a:pPr marL="347472" indent="-342900">
              <a:spcBef>
                <a:spcPts val="600"/>
              </a:spcBef>
              <a:buClr>
                <a:schemeClr val="tx1"/>
              </a:buClr>
              <a:buFont typeface="Arial" panose="020B0604020202020204" pitchFamily="34" charset="0"/>
              <a:buChar char="•"/>
            </a:pPr>
            <a:r>
              <a:rPr lang="en-US" sz="1800" dirty="0"/>
              <a:t> When the time comes for the process to run, instead of running, the signal is dealt with...</a:t>
            </a:r>
          </a:p>
        </p:txBody>
      </p:sp>
      <p:sp>
        <p:nvSpPr>
          <p:cNvPr id="5" name="Text Placeholder 4">
            <a:extLst>
              <a:ext uri="{FF2B5EF4-FFF2-40B4-BE49-F238E27FC236}">
                <a16:creationId xmlns:a16="http://schemas.microsoft.com/office/drawing/2014/main" id="{39C434FA-916B-7033-929E-1546F530414C}"/>
              </a:ext>
            </a:extLst>
          </p:cNvPr>
          <p:cNvSpPr>
            <a:spLocks noGrp="1"/>
          </p:cNvSpPr>
          <p:nvPr>
            <p:ph type="body" sz="quarter" idx="15"/>
          </p:nvPr>
        </p:nvSpPr>
        <p:spPr>
          <a:xfrm>
            <a:off x="1546906" y="1400597"/>
            <a:ext cx="9653685" cy="707886"/>
          </a:xfrm>
        </p:spPr>
        <p:txBody>
          <a:bodyPr/>
          <a:lstStyle/>
          <a:p>
            <a:r>
              <a:rPr lang="en-US" sz="2000" b="1" dirty="0">
                <a:solidFill>
                  <a:schemeClr val="bg1"/>
                </a:solidFill>
              </a:rPr>
              <a:t>Kernel receives signal via system call (preparation)</a:t>
            </a:r>
            <a:r>
              <a:rPr lang="en-US" sz="2000" dirty="0">
                <a:solidFill>
                  <a:schemeClr val="bg1"/>
                </a:solidFill>
              </a:rPr>
              <a:t>: (e.g., Process1 signals Process2 by making a system call)</a:t>
            </a:r>
          </a:p>
        </p:txBody>
      </p:sp>
      <p:sp>
        <p:nvSpPr>
          <p:cNvPr id="7" name="Text Placeholder 6">
            <a:extLst>
              <a:ext uri="{FF2B5EF4-FFF2-40B4-BE49-F238E27FC236}">
                <a16:creationId xmlns:a16="http://schemas.microsoft.com/office/drawing/2014/main" id="{E91C9436-2CEB-3FB7-1104-D2580D3B5DAA}"/>
              </a:ext>
            </a:extLst>
          </p:cNvPr>
          <p:cNvSpPr>
            <a:spLocks noGrp="1"/>
          </p:cNvSpPr>
          <p:nvPr>
            <p:ph type="body" sz="quarter" idx="17"/>
          </p:nvPr>
        </p:nvSpPr>
        <p:spPr>
          <a:xfrm>
            <a:off x="1546906" y="3000306"/>
            <a:ext cx="9653685" cy="707886"/>
          </a:xfrm>
        </p:spPr>
        <p:txBody>
          <a:bodyPr/>
          <a:lstStyle/>
          <a:p>
            <a:r>
              <a:rPr lang="en-US" sz="2000" b="1" dirty="0">
                <a:solidFill>
                  <a:schemeClr val="bg1"/>
                </a:solidFill>
              </a:rPr>
              <a:t>If PCB has registered handler for the target</a:t>
            </a:r>
            <a:r>
              <a:rPr lang="en-US" sz="2000" dirty="0">
                <a:solidFill>
                  <a:schemeClr val="bg1"/>
                </a:solidFill>
              </a:rPr>
              <a:t>, the signal is stored, and handler queued to execute.</a:t>
            </a:r>
          </a:p>
        </p:txBody>
      </p:sp>
      <p:sp>
        <p:nvSpPr>
          <p:cNvPr id="14" name="Oval 13">
            <a:extLst>
              <a:ext uri="{FF2B5EF4-FFF2-40B4-BE49-F238E27FC236}">
                <a16:creationId xmlns:a16="http://schemas.microsoft.com/office/drawing/2014/main" id="{A3143E82-BB74-BF65-AC73-FF9CD824E4E7}"/>
              </a:ext>
              <a:ext uri="{C183D7F6-B498-43B3-948B-1728B52AA6E4}">
                <adec:decorative xmlns:adec="http://schemas.microsoft.com/office/drawing/2017/decorative" val="1"/>
              </a:ext>
            </a:extLst>
          </p:cNvPr>
          <p:cNvSpPr/>
          <p:nvPr/>
        </p:nvSpPr>
        <p:spPr>
          <a:xfrm>
            <a:off x="697955" y="1377853"/>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15" name="Graphic 14" descr="Wireless router with solid fill">
            <a:extLst>
              <a:ext uri="{FF2B5EF4-FFF2-40B4-BE49-F238E27FC236}">
                <a16:creationId xmlns:a16="http://schemas.microsoft.com/office/drawing/2014/main" id="{F56470D1-9E9C-EAAA-8808-814D2496DBC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93532" y="1473431"/>
            <a:ext cx="562219" cy="562219"/>
          </a:xfrm>
          <a:prstGeom prst="rect">
            <a:avLst/>
          </a:prstGeom>
        </p:spPr>
      </p:pic>
      <p:sp>
        <p:nvSpPr>
          <p:cNvPr id="17" name="Oval 16">
            <a:extLst>
              <a:ext uri="{FF2B5EF4-FFF2-40B4-BE49-F238E27FC236}">
                <a16:creationId xmlns:a16="http://schemas.microsoft.com/office/drawing/2014/main" id="{7E6CFCD8-F247-90CE-E4F1-A8814E44DD1E}"/>
              </a:ext>
              <a:ext uri="{C183D7F6-B498-43B3-948B-1728B52AA6E4}">
                <adec:decorative xmlns:adec="http://schemas.microsoft.com/office/drawing/2017/decorative" val="1"/>
              </a:ext>
            </a:extLst>
          </p:cNvPr>
          <p:cNvSpPr/>
          <p:nvPr/>
        </p:nvSpPr>
        <p:spPr>
          <a:xfrm>
            <a:off x="697955" y="2977562"/>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18" name="Graphic 17" descr="Priorities with solid fill">
            <a:extLst>
              <a:ext uri="{FF2B5EF4-FFF2-40B4-BE49-F238E27FC236}">
                <a16:creationId xmlns:a16="http://schemas.microsoft.com/office/drawing/2014/main" id="{035C23A2-18D6-E9CE-DD14-CFD438EF7BA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93532" y="3073139"/>
            <a:ext cx="562219" cy="562219"/>
          </a:xfrm>
          <a:prstGeom prst="rect">
            <a:avLst/>
          </a:prstGeom>
        </p:spPr>
      </p:pic>
      <p:sp>
        <p:nvSpPr>
          <p:cNvPr id="20" name="Text Placeholder 6">
            <a:extLst>
              <a:ext uri="{FF2B5EF4-FFF2-40B4-BE49-F238E27FC236}">
                <a16:creationId xmlns:a16="http://schemas.microsoft.com/office/drawing/2014/main" id="{0B408F8B-84B3-58E8-F3CD-21C0F3BD1061}"/>
              </a:ext>
            </a:extLst>
          </p:cNvPr>
          <p:cNvSpPr txBox="1">
            <a:spLocks/>
          </p:cNvSpPr>
          <p:nvPr/>
        </p:nvSpPr>
        <p:spPr>
          <a:xfrm>
            <a:off x="1546906" y="4095725"/>
            <a:ext cx="9653685"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bg1"/>
                </a:solidFill>
              </a:rPr>
              <a:t>If there is no registered handler</a:t>
            </a:r>
            <a:r>
              <a:rPr lang="en-US" sz="2000" dirty="0">
                <a:solidFill>
                  <a:schemeClr val="bg1"/>
                </a:solidFill>
              </a:rPr>
              <a:t>, the target process is terminated.</a:t>
            </a:r>
          </a:p>
        </p:txBody>
      </p:sp>
      <p:sp>
        <p:nvSpPr>
          <p:cNvPr id="21" name="Oval 20">
            <a:extLst>
              <a:ext uri="{FF2B5EF4-FFF2-40B4-BE49-F238E27FC236}">
                <a16:creationId xmlns:a16="http://schemas.microsoft.com/office/drawing/2014/main" id="{4011FB3D-59F9-35DA-5AED-55E9BADDA91F}"/>
              </a:ext>
              <a:ext uri="{C183D7F6-B498-43B3-948B-1728B52AA6E4}">
                <adec:decorative xmlns:adec="http://schemas.microsoft.com/office/drawing/2017/decorative" val="1"/>
              </a:ext>
            </a:extLst>
          </p:cNvPr>
          <p:cNvSpPr/>
          <p:nvPr/>
        </p:nvSpPr>
        <p:spPr>
          <a:xfrm>
            <a:off x="697955" y="3919093"/>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22" name="Graphic 21" descr="Stop with solid fill">
            <a:extLst>
              <a:ext uri="{FF2B5EF4-FFF2-40B4-BE49-F238E27FC236}">
                <a16:creationId xmlns:a16="http://schemas.microsoft.com/office/drawing/2014/main" id="{055248ED-CB37-82AB-C052-310F5BD02BC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3532" y="4014670"/>
            <a:ext cx="562219" cy="562219"/>
          </a:xfrm>
          <a:prstGeom prst="rect">
            <a:avLst/>
          </a:prstGeom>
        </p:spPr>
      </p:pic>
      <p:sp>
        <p:nvSpPr>
          <p:cNvPr id="24" name="Text Placeholder 6">
            <a:extLst>
              <a:ext uri="{FF2B5EF4-FFF2-40B4-BE49-F238E27FC236}">
                <a16:creationId xmlns:a16="http://schemas.microsoft.com/office/drawing/2014/main" id="{CF69F896-E5CB-062C-165C-2C9153985B6A}"/>
              </a:ext>
            </a:extLst>
          </p:cNvPr>
          <p:cNvSpPr txBox="1">
            <a:spLocks/>
          </p:cNvSpPr>
          <p:nvPr/>
        </p:nvSpPr>
        <p:spPr>
          <a:xfrm>
            <a:off x="1546906" y="5037256"/>
            <a:ext cx="9653685"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bg1"/>
                </a:solidFill>
              </a:rPr>
              <a:t>Once handler / termination completes</a:t>
            </a:r>
            <a:r>
              <a:rPr lang="en-US" sz="2000" dirty="0">
                <a:solidFill>
                  <a:schemeClr val="bg1"/>
                </a:solidFill>
              </a:rPr>
              <a:t>, normal function continues.</a:t>
            </a:r>
          </a:p>
        </p:txBody>
      </p:sp>
      <p:sp>
        <p:nvSpPr>
          <p:cNvPr id="25" name="Oval 24">
            <a:extLst>
              <a:ext uri="{FF2B5EF4-FFF2-40B4-BE49-F238E27FC236}">
                <a16:creationId xmlns:a16="http://schemas.microsoft.com/office/drawing/2014/main" id="{5BBED959-13C2-E3F3-BE90-A217349D1B1F}"/>
              </a:ext>
              <a:ext uri="{C183D7F6-B498-43B3-948B-1728B52AA6E4}">
                <adec:decorative xmlns:adec="http://schemas.microsoft.com/office/drawing/2017/decorative" val="1"/>
              </a:ext>
            </a:extLst>
          </p:cNvPr>
          <p:cNvSpPr/>
          <p:nvPr/>
        </p:nvSpPr>
        <p:spPr>
          <a:xfrm>
            <a:off x="697955" y="4860624"/>
            <a:ext cx="753374" cy="753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pic>
        <p:nvPicPr>
          <p:cNvPr id="26" name="Graphic 25" descr="End with solid fill">
            <a:extLst>
              <a:ext uri="{FF2B5EF4-FFF2-40B4-BE49-F238E27FC236}">
                <a16:creationId xmlns:a16="http://schemas.microsoft.com/office/drawing/2014/main" id="{AF3F71D7-D712-919C-DB55-5D80AD604DD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93532" y="4956201"/>
            <a:ext cx="562219" cy="562219"/>
          </a:xfrm>
          <a:prstGeom prst="rect">
            <a:avLst/>
          </a:prstGeom>
        </p:spPr>
      </p:pic>
      <p:sp>
        <p:nvSpPr>
          <p:cNvPr id="19" name="TextBox 18">
            <a:extLst>
              <a:ext uri="{FF2B5EF4-FFF2-40B4-BE49-F238E27FC236}">
                <a16:creationId xmlns:a16="http://schemas.microsoft.com/office/drawing/2014/main" id="{903B46CD-42B8-1D42-4955-AE3543BE3102}"/>
              </a:ext>
            </a:extLst>
          </p:cNvPr>
          <p:cNvSpPr txBox="1"/>
          <p:nvPr/>
        </p:nvSpPr>
        <p:spPr>
          <a:xfrm>
            <a:off x="2054177" y="5769497"/>
            <a:ext cx="8083645" cy="715089"/>
          </a:xfrm>
          <a:prstGeom prst="roundRect">
            <a:avLst/>
          </a:prstGeom>
          <a:noFill/>
          <a:ln w="19050">
            <a:solidFill>
              <a:schemeClr val="bg1"/>
            </a:solidFill>
          </a:ln>
        </p:spPr>
        <p:txBody>
          <a:bodyPr wrap="square" lIns="365760" tIns="45720" rIns="182880" bIns="45720" rtlCol="0">
            <a:spAutoFit/>
          </a:bodyPr>
          <a:lstStyle/>
          <a:p>
            <a:r>
              <a:rPr lang="en-US" dirty="0">
                <a:solidFill>
                  <a:schemeClr val="bg1"/>
                </a:solidFill>
              </a:rPr>
              <a:t>If a process receives a signal and a handler is registered to catch the signal, the handler is executed. Otherwise, the process is terminated!</a:t>
            </a:r>
          </a:p>
        </p:txBody>
      </p:sp>
      <p:sp>
        <p:nvSpPr>
          <p:cNvPr id="27" name="Oval 26">
            <a:extLst>
              <a:ext uri="{FF2B5EF4-FFF2-40B4-BE49-F238E27FC236}">
                <a16:creationId xmlns:a16="http://schemas.microsoft.com/office/drawing/2014/main" id="{7E081B5B-C01C-913D-9E20-8208ECAA0E09}"/>
              </a:ext>
              <a:ext uri="{C183D7F6-B498-43B3-948B-1728B52AA6E4}">
                <adec:decorative xmlns:adec="http://schemas.microsoft.com/office/drawing/2017/decorative" val="1"/>
              </a:ext>
            </a:extLst>
          </p:cNvPr>
          <p:cNvSpPr/>
          <p:nvPr/>
        </p:nvSpPr>
        <p:spPr>
          <a:xfrm>
            <a:off x="1800728" y="5839006"/>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Tree>
    <p:extLst>
      <p:ext uri="{BB962C8B-B14F-4D97-AF65-F5344CB8AC3E}">
        <p14:creationId xmlns:p14="http://schemas.microsoft.com/office/powerpoint/2010/main" val="260042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14" grpId="0" animBg="1"/>
      <p:bldP spid="17" grpId="0" animBg="1"/>
      <p:bldP spid="20" grpId="0"/>
      <p:bldP spid="21" grpId="0" animBg="1"/>
      <p:bldP spid="24" grpId="0"/>
      <p:bldP spid="25" grpId="0" animBg="1"/>
      <p:bldP spid="19"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Signals</a:t>
            </a:r>
          </a:p>
        </p:txBody>
      </p:sp>
      <p:graphicFrame>
        <p:nvGraphicFramePr>
          <p:cNvPr id="18" name="Table 6">
            <a:extLst>
              <a:ext uri="{FF2B5EF4-FFF2-40B4-BE49-F238E27FC236}">
                <a16:creationId xmlns:a16="http://schemas.microsoft.com/office/drawing/2014/main" id="{06F0553E-9192-1519-CB4E-7C48B9DEF247}"/>
              </a:ext>
            </a:extLst>
          </p:cNvPr>
          <p:cNvGraphicFramePr>
            <a:graphicFrameLocks noGrp="1"/>
          </p:cNvGraphicFramePr>
          <p:nvPr>
            <p:extLst>
              <p:ext uri="{D42A27DB-BD31-4B8C-83A1-F6EECF244321}">
                <p14:modId xmlns:p14="http://schemas.microsoft.com/office/powerpoint/2010/main" val="3576347075"/>
              </p:ext>
            </p:extLst>
          </p:nvPr>
        </p:nvGraphicFramePr>
        <p:xfrm>
          <a:off x="609602" y="1697205"/>
          <a:ext cx="10588830" cy="4009856"/>
        </p:xfrm>
        <a:graphic>
          <a:graphicData uri="http://schemas.openxmlformats.org/drawingml/2006/table">
            <a:tbl>
              <a:tblPr firstRow="1" bandRow="1">
                <a:tableStyleId>{5C22544A-7EE6-4342-B048-85BDC9FD1C3A}</a:tableStyleId>
              </a:tblPr>
              <a:tblGrid>
                <a:gridCol w="3529610">
                  <a:extLst>
                    <a:ext uri="{9D8B030D-6E8A-4147-A177-3AD203B41FA5}">
                      <a16:colId xmlns:a16="http://schemas.microsoft.com/office/drawing/2014/main" val="807759374"/>
                    </a:ext>
                  </a:extLst>
                </a:gridCol>
                <a:gridCol w="3529610">
                  <a:extLst>
                    <a:ext uri="{9D8B030D-6E8A-4147-A177-3AD203B41FA5}">
                      <a16:colId xmlns:a16="http://schemas.microsoft.com/office/drawing/2014/main" val="1952344320"/>
                    </a:ext>
                  </a:extLst>
                </a:gridCol>
                <a:gridCol w="3529610">
                  <a:extLst>
                    <a:ext uri="{9D8B030D-6E8A-4147-A177-3AD203B41FA5}">
                      <a16:colId xmlns:a16="http://schemas.microsoft.com/office/drawing/2014/main" val="172159861"/>
                    </a:ext>
                  </a:extLst>
                </a:gridCol>
              </a:tblGrid>
              <a:tr h="501232">
                <a:tc>
                  <a:txBody>
                    <a:bodyPr/>
                    <a:lstStyle/>
                    <a:p>
                      <a:pPr algn="ctr"/>
                      <a:r>
                        <a:rPr lang="en-US" dirty="0">
                          <a:solidFill>
                            <a:srgbClr val="010022"/>
                          </a:solidFill>
                        </a:rPr>
                        <a:t>Signal</a:t>
                      </a:r>
                    </a:p>
                  </a:txBody>
                  <a:tcPr anchor="ctr"/>
                </a:tc>
                <a:tc>
                  <a:txBody>
                    <a:bodyPr/>
                    <a:lstStyle/>
                    <a:p>
                      <a:pPr algn="ctr"/>
                      <a:r>
                        <a:rPr lang="en-US" dirty="0">
                          <a:solidFill>
                            <a:srgbClr val="010022"/>
                          </a:solidFill>
                        </a:rPr>
                        <a:t>Description</a:t>
                      </a:r>
                    </a:p>
                  </a:txBody>
                  <a:tcPr anchor="ctr"/>
                </a:tc>
                <a:tc>
                  <a:txBody>
                    <a:bodyPr/>
                    <a:lstStyle/>
                    <a:p>
                      <a:pPr algn="ctr"/>
                      <a:r>
                        <a:rPr lang="en-US" dirty="0">
                          <a:solidFill>
                            <a:srgbClr val="010022"/>
                          </a:solidFill>
                        </a:rPr>
                        <a:t>From</a:t>
                      </a:r>
                    </a:p>
                  </a:txBody>
                  <a:tcPr anchor="ctr"/>
                </a:tc>
                <a:extLst>
                  <a:ext uri="{0D108BD9-81ED-4DB2-BD59-A6C34878D82A}">
                    <a16:rowId xmlns:a16="http://schemas.microsoft.com/office/drawing/2014/main" val="923286912"/>
                  </a:ext>
                </a:extLst>
              </a:tr>
              <a:tr h="501232">
                <a:tc>
                  <a:txBody>
                    <a:bodyPr/>
                    <a:lstStyle/>
                    <a:p>
                      <a:pPr algn="ctr"/>
                      <a:r>
                        <a:rPr lang="en-US" dirty="0">
                          <a:solidFill>
                            <a:srgbClr val="010022"/>
                          </a:solidFill>
                        </a:rPr>
                        <a:t>SIGILL</a:t>
                      </a:r>
                    </a:p>
                  </a:txBody>
                  <a:tcPr anchor="ctr"/>
                </a:tc>
                <a:tc>
                  <a:txBody>
                    <a:bodyPr/>
                    <a:lstStyle/>
                    <a:p>
                      <a:pPr algn="ctr"/>
                      <a:r>
                        <a:rPr lang="en-US" dirty="0">
                          <a:solidFill>
                            <a:srgbClr val="010022"/>
                          </a:solidFill>
                        </a:rPr>
                        <a:t>Illegal Instruction</a:t>
                      </a:r>
                    </a:p>
                  </a:txBody>
                  <a:tcPr anchor="ctr"/>
                </a:tc>
                <a:tc>
                  <a:txBody>
                    <a:bodyPr/>
                    <a:lstStyle/>
                    <a:p>
                      <a:pPr algn="ctr"/>
                      <a:r>
                        <a:rPr lang="en-US" dirty="0">
                          <a:solidFill>
                            <a:srgbClr val="010022"/>
                          </a:solidFill>
                        </a:rPr>
                        <a:t>Kernel</a:t>
                      </a:r>
                    </a:p>
                  </a:txBody>
                  <a:tcPr anchor="ctr"/>
                </a:tc>
                <a:extLst>
                  <a:ext uri="{0D108BD9-81ED-4DB2-BD59-A6C34878D82A}">
                    <a16:rowId xmlns:a16="http://schemas.microsoft.com/office/drawing/2014/main" val="1956734256"/>
                  </a:ext>
                </a:extLst>
              </a:tr>
              <a:tr h="501232">
                <a:tc>
                  <a:txBody>
                    <a:bodyPr/>
                    <a:lstStyle/>
                    <a:p>
                      <a:pPr algn="ctr"/>
                      <a:r>
                        <a:rPr lang="en-US" dirty="0">
                          <a:solidFill>
                            <a:srgbClr val="010022"/>
                          </a:solidFill>
                        </a:rPr>
                        <a:t>SIGSEGV</a:t>
                      </a:r>
                    </a:p>
                  </a:txBody>
                  <a:tcPr anchor="ctr"/>
                </a:tc>
                <a:tc>
                  <a:txBody>
                    <a:bodyPr/>
                    <a:lstStyle/>
                    <a:p>
                      <a:pPr algn="ctr"/>
                      <a:r>
                        <a:rPr lang="en-US" dirty="0">
                          <a:solidFill>
                            <a:srgbClr val="010022"/>
                          </a:solidFill>
                        </a:rPr>
                        <a:t>Segmentation fault</a:t>
                      </a:r>
                    </a:p>
                  </a:txBody>
                  <a:tcPr anchor="ctr"/>
                </a:tc>
                <a:tc>
                  <a:txBody>
                    <a:bodyPr/>
                    <a:lstStyle/>
                    <a:p>
                      <a:pPr algn="ctr"/>
                      <a:r>
                        <a:rPr lang="en-US" dirty="0">
                          <a:solidFill>
                            <a:srgbClr val="010022"/>
                          </a:solidFill>
                        </a:rPr>
                        <a:t>Kernel</a:t>
                      </a:r>
                    </a:p>
                  </a:txBody>
                  <a:tcPr anchor="ctr"/>
                </a:tc>
                <a:extLst>
                  <a:ext uri="{0D108BD9-81ED-4DB2-BD59-A6C34878D82A}">
                    <a16:rowId xmlns:a16="http://schemas.microsoft.com/office/drawing/2014/main" val="3745331833"/>
                  </a:ext>
                </a:extLst>
              </a:tr>
              <a:tr h="501232">
                <a:tc>
                  <a:txBody>
                    <a:bodyPr/>
                    <a:lstStyle/>
                    <a:p>
                      <a:pPr algn="ctr"/>
                      <a:r>
                        <a:rPr lang="en-US" dirty="0">
                          <a:solidFill>
                            <a:srgbClr val="010022"/>
                          </a:solidFill>
                        </a:rPr>
                        <a:t>SIGKSTOP</a:t>
                      </a:r>
                    </a:p>
                  </a:txBody>
                  <a:tcPr anchor="ctr"/>
                </a:tc>
                <a:tc>
                  <a:txBody>
                    <a:bodyPr/>
                    <a:lstStyle/>
                    <a:p>
                      <a:pPr algn="ctr"/>
                      <a:r>
                        <a:rPr lang="en-US" dirty="0">
                          <a:solidFill>
                            <a:srgbClr val="010022"/>
                          </a:solidFill>
                        </a:rPr>
                        <a:t>Shutting down</a:t>
                      </a:r>
                    </a:p>
                  </a:txBody>
                  <a:tcPr anchor="ctr"/>
                </a:tc>
                <a:tc>
                  <a:txBody>
                    <a:bodyPr/>
                    <a:lstStyle/>
                    <a:p>
                      <a:pPr algn="ctr"/>
                      <a:r>
                        <a:rPr lang="en-US" dirty="0">
                          <a:solidFill>
                            <a:srgbClr val="010022"/>
                          </a:solidFill>
                        </a:rPr>
                        <a:t>Kernel</a:t>
                      </a:r>
                    </a:p>
                  </a:txBody>
                  <a:tcPr anchor="ctr"/>
                </a:tc>
                <a:extLst>
                  <a:ext uri="{0D108BD9-81ED-4DB2-BD59-A6C34878D82A}">
                    <a16:rowId xmlns:a16="http://schemas.microsoft.com/office/drawing/2014/main" val="1766465307"/>
                  </a:ext>
                </a:extLst>
              </a:tr>
              <a:tr h="501232">
                <a:tc>
                  <a:txBody>
                    <a:bodyPr/>
                    <a:lstStyle/>
                    <a:p>
                      <a:pPr algn="ctr"/>
                      <a:r>
                        <a:rPr lang="en-US" dirty="0">
                          <a:solidFill>
                            <a:srgbClr val="010022"/>
                          </a:solidFill>
                        </a:rPr>
                        <a:t>SIGPIPE</a:t>
                      </a:r>
                    </a:p>
                  </a:txBody>
                  <a:tcPr anchor="ctr"/>
                </a:tc>
                <a:tc>
                  <a:txBody>
                    <a:bodyPr/>
                    <a:lstStyle/>
                    <a:p>
                      <a:pPr algn="ctr"/>
                      <a:r>
                        <a:rPr lang="en-US" dirty="0">
                          <a:solidFill>
                            <a:srgbClr val="010022"/>
                          </a:solidFill>
                        </a:rPr>
                        <a:t>Pipe fault</a:t>
                      </a:r>
                    </a:p>
                  </a:txBody>
                  <a:tcPr anchor="ctr"/>
                </a:tc>
                <a:tc>
                  <a:txBody>
                    <a:bodyPr/>
                    <a:lstStyle/>
                    <a:p>
                      <a:pPr algn="ctr"/>
                      <a:r>
                        <a:rPr lang="en-US" dirty="0">
                          <a:solidFill>
                            <a:srgbClr val="010022"/>
                          </a:solidFill>
                        </a:rPr>
                        <a:t>Filesystem</a:t>
                      </a:r>
                    </a:p>
                  </a:txBody>
                  <a:tcPr anchor="ctr"/>
                </a:tc>
                <a:extLst>
                  <a:ext uri="{0D108BD9-81ED-4DB2-BD59-A6C34878D82A}">
                    <a16:rowId xmlns:a16="http://schemas.microsoft.com/office/drawing/2014/main" val="4190108953"/>
                  </a:ext>
                </a:extLst>
              </a:tr>
              <a:tr h="501232">
                <a:tc>
                  <a:txBody>
                    <a:bodyPr/>
                    <a:lstStyle/>
                    <a:p>
                      <a:pPr algn="ctr"/>
                      <a:r>
                        <a:rPr lang="en-US" dirty="0">
                          <a:solidFill>
                            <a:srgbClr val="010022"/>
                          </a:solidFill>
                        </a:rPr>
                        <a:t>SIGTERM</a:t>
                      </a:r>
                    </a:p>
                  </a:txBody>
                  <a:tcPr anchor="ctr"/>
                </a:tc>
                <a:tc>
                  <a:txBody>
                    <a:bodyPr/>
                    <a:lstStyle/>
                    <a:p>
                      <a:pPr algn="ctr"/>
                      <a:r>
                        <a:rPr lang="en-US" dirty="0">
                          <a:solidFill>
                            <a:srgbClr val="010022"/>
                          </a:solidFill>
                        </a:rPr>
                        <a:t>“Polite” kill</a:t>
                      </a:r>
                    </a:p>
                  </a:txBody>
                  <a:tcPr anchor="ctr"/>
                </a:tc>
                <a:tc>
                  <a:txBody>
                    <a:bodyPr/>
                    <a:lstStyle/>
                    <a:p>
                      <a:pPr algn="ctr"/>
                      <a:r>
                        <a:rPr lang="en-US" dirty="0">
                          <a:solidFill>
                            <a:srgbClr val="010022"/>
                          </a:solidFill>
                        </a:rPr>
                        <a:t>KILL </a:t>
                      </a:r>
                      <a:r>
                        <a:rPr lang="en-US" dirty="0" err="1">
                          <a:solidFill>
                            <a:srgbClr val="010022"/>
                          </a:solidFill>
                        </a:rPr>
                        <a:t>syscall</a:t>
                      </a:r>
                      <a:endParaRPr lang="en-US" dirty="0">
                        <a:solidFill>
                          <a:srgbClr val="010022"/>
                        </a:solidFill>
                      </a:endParaRPr>
                    </a:p>
                  </a:txBody>
                  <a:tcPr anchor="ctr"/>
                </a:tc>
                <a:extLst>
                  <a:ext uri="{0D108BD9-81ED-4DB2-BD59-A6C34878D82A}">
                    <a16:rowId xmlns:a16="http://schemas.microsoft.com/office/drawing/2014/main" val="2231320861"/>
                  </a:ext>
                </a:extLst>
              </a:tr>
              <a:tr h="501232">
                <a:tc>
                  <a:txBody>
                    <a:bodyPr/>
                    <a:lstStyle/>
                    <a:p>
                      <a:pPr algn="ctr"/>
                      <a:r>
                        <a:rPr lang="en-US" dirty="0">
                          <a:solidFill>
                            <a:srgbClr val="010022"/>
                          </a:solidFill>
                        </a:rPr>
                        <a:t>SIGKILL</a:t>
                      </a:r>
                    </a:p>
                  </a:txBody>
                  <a:tcPr anchor="ctr"/>
                </a:tc>
                <a:tc>
                  <a:txBody>
                    <a:bodyPr/>
                    <a:lstStyle/>
                    <a:p>
                      <a:pPr algn="ctr"/>
                      <a:r>
                        <a:rPr lang="en-US" dirty="0">
                          <a:solidFill>
                            <a:srgbClr val="010022"/>
                          </a:solidFill>
                        </a:rPr>
                        <a:t>Kill (no catching)</a:t>
                      </a:r>
                    </a:p>
                  </a:txBody>
                  <a:tcPr anchor="ctr"/>
                </a:tc>
                <a:tc>
                  <a:txBody>
                    <a:bodyPr/>
                    <a:lstStyle/>
                    <a:p>
                      <a:pPr algn="ctr"/>
                      <a:r>
                        <a:rPr lang="en-US" dirty="0">
                          <a:solidFill>
                            <a:srgbClr val="010022"/>
                          </a:solidFill>
                        </a:rPr>
                        <a:t>KILL </a:t>
                      </a:r>
                      <a:r>
                        <a:rPr lang="en-US" dirty="0" err="1">
                          <a:solidFill>
                            <a:srgbClr val="010022"/>
                          </a:solidFill>
                        </a:rPr>
                        <a:t>syscall</a:t>
                      </a:r>
                      <a:endParaRPr lang="en-US" dirty="0">
                        <a:solidFill>
                          <a:srgbClr val="010022"/>
                        </a:solidFill>
                      </a:endParaRPr>
                    </a:p>
                  </a:txBody>
                  <a:tcPr anchor="ctr"/>
                </a:tc>
                <a:extLst>
                  <a:ext uri="{0D108BD9-81ED-4DB2-BD59-A6C34878D82A}">
                    <a16:rowId xmlns:a16="http://schemas.microsoft.com/office/drawing/2014/main" val="581664862"/>
                  </a:ext>
                </a:extLst>
              </a:tr>
              <a:tr h="501232">
                <a:tc>
                  <a:txBody>
                    <a:bodyPr/>
                    <a:lstStyle/>
                    <a:p>
                      <a:pPr algn="ctr"/>
                      <a:r>
                        <a:rPr lang="en-US" dirty="0">
                          <a:solidFill>
                            <a:srgbClr val="010022"/>
                          </a:solidFill>
                        </a:rPr>
                        <a:t>SIGALARM</a:t>
                      </a:r>
                    </a:p>
                  </a:txBody>
                  <a:tcPr anchor="ctr"/>
                </a:tc>
                <a:tc>
                  <a:txBody>
                    <a:bodyPr/>
                    <a:lstStyle/>
                    <a:p>
                      <a:pPr algn="ctr"/>
                      <a:r>
                        <a:rPr lang="en-US" dirty="0">
                          <a:solidFill>
                            <a:srgbClr val="010022"/>
                          </a:solidFill>
                        </a:rPr>
                        <a:t>Alarm expired</a:t>
                      </a:r>
                    </a:p>
                  </a:txBody>
                  <a:tcPr anchor="ctr"/>
                </a:tc>
                <a:tc>
                  <a:txBody>
                    <a:bodyPr/>
                    <a:lstStyle/>
                    <a:p>
                      <a:pPr algn="ctr"/>
                      <a:r>
                        <a:rPr lang="en-US" dirty="0">
                          <a:solidFill>
                            <a:srgbClr val="010022"/>
                          </a:solidFill>
                        </a:rPr>
                        <a:t>Varies</a:t>
                      </a:r>
                    </a:p>
                  </a:txBody>
                  <a:tcPr anchor="ctr"/>
                </a:tc>
                <a:extLst>
                  <a:ext uri="{0D108BD9-81ED-4DB2-BD59-A6C34878D82A}">
                    <a16:rowId xmlns:a16="http://schemas.microsoft.com/office/drawing/2014/main" val="3767319534"/>
                  </a:ext>
                </a:extLst>
              </a:tr>
            </a:tbl>
          </a:graphicData>
        </a:graphic>
      </p:graphicFrame>
      <p:sp>
        <p:nvSpPr>
          <p:cNvPr id="6" name="Rectangle 5">
            <a:extLst>
              <a:ext uri="{FF2B5EF4-FFF2-40B4-BE49-F238E27FC236}">
                <a16:creationId xmlns:a16="http://schemas.microsoft.com/office/drawing/2014/main" id="{DE646CB4-35EE-B8F5-B6FA-6F7E155FEF1A}"/>
              </a:ext>
              <a:ext uri="{C183D7F6-B498-43B3-948B-1728B52AA6E4}">
                <adec:decorative xmlns:adec="http://schemas.microsoft.com/office/drawing/2017/decorative" val="1"/>
              </a:ext>
            </a:extLst>
          </p:cNvPr>
          <p:cNvSpPr/>
          <p:nvPr/>
        </p:nvSpPr>
        <p:spPr>
          <a:xfrm>
            <a:off x="609602" y="2707574"/>
            <a:ext cx="10588830" cy="486888"/>
          </a:xfrm>
          <a:prstGeom prst="rect">
            <a:avLst/>
          </a:prstGeom>
          <a:noFill/>
          <a:ln w="762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56E0218-4B84-885C-F3B3-8EE588FD93E4}"/>
              </a:ext>
              <a:ext uri="{C183D7F6-B498-43B3-948B-1728B52AA6E4}">
                <adec:decorative xmlns:adec="http://schemas.microsoft.com/office/drawing/2017/decorative" val="1"/>
              </a:ext>
            </a:extLst>
          </p:cNvPr>
          <p:cNvSpPr/>
          <p:nvPr/>
        </p:nvSpPr>
        <p:spPr>
          <a:xfrm>
            <a:off x="609602" y="4707824"/>
            <a:ext cx="10588830" cy="486888"/>
          </a:xfrm>
          <a:prstGeom prst="rect">
            <a:avLst/>
          </a:prstGeom>
          <a:noFill/>
          <a:ln w="762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673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SLIDE_COUNT" val="14"/>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PROJECT_OPEN" val="1"/>
  <p:tag name="ARTICULATE_USED_PAGE_ORIENTATION" val="1"/>
  <p:tag name="ARTICULATE_USED_PAGE_SIZE" val="7"/>
</p:tagLst>
</file>

<file path=ppt/theme/theme1.xml><?xml version="1.0" encoding="utf-8"?>
<a:theme xmlns:a="http://schemas.openxmlformats.org/drawingml/2006/main" name="Base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12111</TotalTime>
  <Words>2079</Words>
  <Application>Microsoft Office PowerPoint</Application>
  <PresentationFormat>Widescreen</PresentationFormat>
  <Paragraphs>261</Paragraphs>
  <Slides>10</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vt:i4>
      </vt:variant>
    </vt:vector>
  </HeadingPairs>
  <TitlesOfParts>
    <vt:vector size="15" baseType="lpstr">
      <vt:lpstr>Arial</vt:lpstr>
      <vt:lpstr>Arial Black</vt:lpstr>
      <vt:lpstr>Calibri</vt:lpstr>
      <vt:lpstr>Base Slides</vt:lpstr>
      <vt:lpstr>Custom Slides</vt:lpstr>
      <vt:lpstr>Introduction to the Scheduler</vt:lpstr>
      <vt:lpstr>Welcome!</vt:lpstr>
      <vt:lpstr>The Scheduler</vt:lpstr>
      <vt:lpstr>Who Schedules the Scheduler?</vt:lpstr>
      <vt:lpstr>Process States</vt:lpstr>
      <vt:lpstr>Process State Diagram</vt:lpstr>
      <vt:lpstr>Context Switching</vt:lpstr>
      <vt:lpstr>Handling Signals</vt:lpstr>
      <vt:lpstr>Signals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Gomes de Siqueira,Alexandre</cp:lastModifiedBy>
  <cp:revision>495</cp:revision>
  <dcterms:created xsi:type="dcterms:W3CDTF">2017-06-08T19:59:47Z</dcterms:created>
  <dcterms:modified xsi:type="dcterms:W3CDTF">2023-09-14T14:54:58Z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74FE2410-302F-43A3-9D04-2FBB563A5FD6</vt:lpwstr>
  </property>
  <property fmtid="{D5CDD505-2E9C-101B-9397-08002B2CF9AE}" pid="3" name="ArticulatePath">
    <vt:lpwstr>Hospitality_Template</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\\Mac\Dropbox\Hospitality_Template.ppta</vt:lpwstr>
  </property>
</Properties>
</file>